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5"/>
  </p:notesMasterIdLst>
  <p:sldIdLst>
    <p:sldId id="268" r:id="rId2"/>
    <p:sldId id="256" r:id="rId3"/>
    <p:sldId id="257" r:id="rId4"/>
    <p:sldId id="276" r:id="rId5"/>
    <p:sldId id="264" r:id="rId6"/>
    <p:sldId id="270" r:id="rId7"/>
    <p:sldId id="271" r:id="rId8"/>
    <p:sldId id="272" r:id="rId9"/>
    <p:sldId id="273" r:id="rId10"/>
    <p:sldId id="274" r:id="rId11"/>
    <p:sldId id="275" r:id="rId12"/>
    <p:sldId id="277" r:id="rId13"/>
    <p:sldId id="267" r:id="rId14"/>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7" d="100"/>
          <a:sy n="57" d="100"/>
        </p:scale>
        <p:origin x="80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51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343646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8397893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664254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8450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0535538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590168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549344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4/23/2024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732421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4/23/2024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7654501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9515269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147562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3436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4/23/2024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1231554661"/>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hyperlink" Target="https://en.wikipedia.org/wiki/Biotechnology" TargetMode="External"/><Relationship Id="rId3" Type="http://schemas.openxmlformats.org/officeDocument/2006/relationships/image" Target="../media/image1.png"/><Relationship Id="rId7" Type="http://schemas.openxmlformats.org/officeDocument/2006/relationships/hyperlink" Target="https://en.wikipedia.org/wiki/Protein_synthesis"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https://en.wikipedia.org/wiki/DNA_replication" TargetMode="External"/><Relationship Id="rId5" Type="http://schemas.openxmlformats.org/officeDocument/2006/relationships/hyperlink" Target="https://en.wikipedia.org/wiki/Gene_expression" TargetMode="External"/><Relationship Id="rId10" Type="http://schemas.openxmlformats.org/officeDocument/2006/relationships/hyperlink" Target="https://en.wikipedia.org/wiki/Genetically_modified_organism" TargetMode="External"/><Relationship Id="rId4" Type="http://schemas.openxmlformats.org/officeDocument/2006/relationships/image" Target="../media/image3.png"/><Relationship Id="rId9" Type="http://schemas.openxmlformats.org/officeDocument/2006/relationships/hyperlink" Target="https://en.wikipedia.org/wiki/Bioinformatic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55E7494D-C0E0-72BC-C12C-86B62873CEBA}"/>
              </a:ext>
            </a:extLst>
          </p:cNvPr>
          <p:cNvSpPr/>
          <p:nvPr/>
        </p:nvSpPr>
        <p:spPr>
          <a:xfrm>
            <a:off x="0" y="0"/>
            <a:ext cx="14630400" cy="8324255"/>
          </a:xfrm>
          <a:prstGeom prst="rect">
            <a:avLst/>
          </a:prstGeom>
          <a:solidFill>
            <a:srgbClr val="07070C"/>
          </a:solidFill>
          <a:ln/>
        </p:spPr>
        <p:txBody>
          <a:bodyPr/>
          <a:lstStyle/>
          <a:p>
            <a:endParaRPr lang="en-US" sz="9600" dirty="0">
              <a:solidFill>
                <a:srgbClr val="CC00CC"/>
              </a:solidFill>
              <a:latin typeface="Segoe UI Black" panose="020B0A02040204020203" pitchFamily="34" charset="0"/>
              <a:ea typeface="Segoe UI Black" panose="020B0A02040204020203" pitchFamily="34" charset="0"/>
            </a:endParaRPr>
          </a:p>
        </p:txBody>
      </p:sp>
      <p:sp>
        <p:nvSpPr>
          <p:cNvPr id="4" name="TextBox 3">
            <a:extLst>
              <a:ext uri="{FF2B5EF4-FFF2-40B4-BE49-F238E27FC236}">
                <a16:creationId xmlns:a16="http://schemas.microsoft.com/office/drawing/2014/main" id="{ED582391-FDA9-5772-F185-FBEE3339A7FB}"/>
              </a:ext>
            </a:extLst>
          </p:cNvPr>
          <p:cNvSpPr txBox="1"/>
          <p:nvPr/>
        </p:nvSpPr>
        <p:spPr>
          <a:xfrm>
            <a:off x="825579" y="3430558"/>
            <a:ext cx="8551332" cy="2677656"/>
          </a:xfrm>
          <a:prstGeom prst="rect">
            <a:avLst/>
          </a:prstGeom>
          <a:noFill/>
        </p:spPr>
        <p:txBody>
          <a:bodyPr wrap="square">
            <a:spAutoFit/>
          </a:bodyPr>
          <a:lstStyle/>
          <a:p>
            <a:endParaRPr lang="en-US" sz="2800" dirty="0"/>
          </a:p>
          <a:p>
            <a:endParaRPr lang="en-US" sz="2800" dirty="0"/>
          </a:p>
          <a:p>
            <a:r>
              <a:rPr lang="en-US" sz="2800" dirty="0"/>
              <a:t>160121733164-Meghanath</a:t>
            </a:r>
          </a:p>
          <a:p>
            <a:r>
              <a:rPr lang="en-US" sz="2800" dirty="0"/>
              <a:t>160121733166-Vivek</a:t>
            </a:r>
          </a:p>
          <a:p>
            <a:r>
              <a:rPr lang="en-US" sz="2800" dirty="0"/>
              <a:t>160121733172-Harshith</a:t>
            </a:r>
          </a:p>
          <a:p>
            <a:r>
              <a:rPr lang="en-US" sz="2800" dirty="0"/>
              <a:t>160121733175-Likhith</a:t>
            </a:r>
          </a:p>
        </p:txBody>
      </p:sp>
      <p:sp>
        <p:nvSpPr>
          <p:cNvPr id="6" name="TextBox 5">
            <a:extLst>
              <a:ext uri="{FF2B5EF4-FFF2-40B4-BE49-F238E27FC236}">
                <a16:creationId xmlns:a16="http://schemas.microsoft.com/office/drawing/2014/main" id="{C44C5EC3-1B18-4560-618E-A2B3D33ACE58}"/>
              </a:ext>
            </a:extLst>
          </p:cNvPr>
          <p:cNvSpPr txBox="1"/>
          <p:nvPr/>
        </p:nvSpPr>
        <p:spPr>
          <a:xfrm>
            <a:off x="582123" y="845235"/>
            <a:ext cx="13466154" cy="2862322"/>
          </a:xfrm>
          <a:prstGeom prst="rect">
            <a:avLst/>
          </a:prstGeom>
          <a:noFill/>
        </p:spPr>
        <p:txBody>
          <a:bodyPr wrap="square">
            <a:spAutoFit/>
          </a:bodyPr>
          <a:lstStyle/>
          <a:p>
            <a:r>
              <a:rPr lang="en-US" sz="6000" b="1" i="1" dirty="0">
                <a:latin typeface="Amasis MT Pro Black" panose="02040A04050005020304" pitchFamily="18" charset="0"/>
                <a:ea typeface="ADLaM Display" panose="02010000000000000000" pitchFamily="2" charset="0"/>
                <a:cs typeface="ADLaM Display" panose="02010000000000000000" pitchFamily="2" charset="0"/>
              </a:rPr>
              <a:t>Deciphering nature's secrets through bioinformatics: merging biology with data</a:t>
            </a:r>
          </a:p>
        </p:txBody>
      </p:sp>
    </p:spTree>
    <p:extLst>
      <p:ext uri="{BB962C8B-B14F-4D97-AF65-F5344CB8AC3E}">
        <p14:creationId xmlns:p14="http://schemas.microsoft.com/office/powerpoint/2010/main" val="3354008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A00D83D-CF5C-CEF5-996F-A52F44E48739}"/>
              </a:ext>
            </a:extLst>
          </p:cNvPr>
          <p:cNvSpPr txBox="1"/>
          <p:nvPr/>
        </p:nvSpPr>
        <p:spPr>
          <a:xfrm>
            <a:off x="686991" y="286246"/>
            <a:ext cx="13222224" cy="1721298"/>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6500" b="1">
                <a:latin typeface="+mj-lt"/>
                <a:ea typeface="+mj-ea"/>
                <a:cs typeface="+mj-cs"/>
              </a:rPr>
              <a:t>Phylogenetics</a:t>
            </a:r>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991" y="2017852"/>
            <a:ext cx="13167360" cy="21946"/>
          </a:xfrm>
          <a:custGeom>
            <a:avLst/>
            <a:gdLst>
              <a:gd name="connsiteX0" fmla="*/ 0 w 13167360"/>
              <a:gd name="connsiteY0" fmla="*/ 0 h 21946"/>
              <a:gd name="connsiteX1" fmla="*/ 429672 w 13167360"/>
              <a:gd name="connsiteY1" fmla="*/ 0 h 21946"/>
              <a:gd name="connsiteX2" fmla="*/ 1386038 w 13167360"/>
              <a:gd name="connsiteY2" fmla="*/ 0 h 21946"/>
              <a:gd name="connsiteX3" fmla="*/ 1684036 w 13167360"/>
              <a:gd name="connsiteY3" fmla="*/ 0 h 21946"/>
              <a:gd name="connsiteX4" fmla="*/ 2377055 w 13167360"/>
              <a:gd name="connsiteY4" fmla="*/ 0 h 21946"/>
              <a:gd name="connsiteX5" fmla="*/ 2938400 w 13167360"/>
              <a:gd name="connsiteY5" fmla="*/ 0 h 21946"/>
              <a:gd name="connsiteX6" fmla="*/ 3236398 w 13167360"/>
              <a:gd name="connsiteY6" fmla="*/ 0 h 21946"/>
              <a:gd name="connsiteX7" fmla="*/ 4192765 w 13167360"/>
              <a:gd name="connsiteY7" fmla="*/ 0 h 21946"/>
              <a:gd name="connsiteX8" fmla="*/ 4490763 w 13167360"/>
              <a:gd name="connsiteY8" fmla="*/ 0 h 21946"/>
              <a:gd name="connsiteX9" fmla="*/ 4788761 w 13167360"/>
              <a:gd name="connsiteY9" fmla="*/ 0 h 21946"/>
              <a:gd name="connsiteX10" fmla="*/ 5350106 w 13167360"/>
              <a:gd name="connsiteY10" fmla="*/ 0 h 21946"/>
              <a:gd name="connsiteX11" fmla="*/ 6043125 w 13167360"/>
              <a:gd name="connsiteY11" fmla="*/ 0 h 21946"/>
              <a:gd name="connsiteX12" fmla="*/ 6867818 w 13167360"/>
              <a:gd name="connsiteY12" fmla="*/ 0 h 21946"/>
              <a:gd name="connsiteX13" fmla="*/ 7692510 w 13167360"/>
              <a:gd name="connsiteY13" fmla="*/ 0 h 21946"/>
              <a:gd name="connsiteX14" fmla="*/ 8385529 w 13167360"/>
              <a:gd name="connsiteY14" fmla="*/ 0 h 21946"/>
              <a:gd name="connsiteX15" fmla="*/ 8683527 w 13167360"/>
              <a:gd name="connsiteY15" fmla="*/ 0 h 21946"/>
              <a:gd name="connsiteX16" fmla="*/ 9244873 w 13167360"/>
              <a:gd name="connsiteY16" fmla="*/ 0 h 21946"/>
              <a:gd name="connsiteX17" fmla="*/ 9674545 w 13167360"/>
              <a:gd name="connsiteY17" fmla="*/ 0 h 21946"/>
              <a:gd name="connsiteX18" fmla="*/ 10499237 w 13167360"/>
              <a:gd name="connsiteY18" fmla="*/ 0 h 21946"/>
              <a:gd name="connsiteX19" fmla="*/ 10928909 w 13167360"/>
              <a:gd name="connsiteY19" fmla="*/ 0 h 21946"/>
              <a:gd name="connsiteX20" fmla="*/ 11885275 w 13167360"/>
              <a:gd name="connsiteY20" fmla="*/ 0 h 21946"/>
              <a:gd name="connsiteX21" fmla="*/ 12183273 w 13167360"/>
              <a:gd name="connsiteY21" fmla="*/ 0 h 21946"/>
              <a:gd name="connsiteX22" fmla="*/ 13167360 w 13167360"/>
              <a:gd name="connsiteY22" fmla="*/ 0 h 21946"/>
              <a:gd name="connsiteX23" fmla="*/ 13167360 w 13167360"/>
              <a:gd name="connsiteY23" fmla="*/ 21946 h 21946"/>
              <a:gd name="connsiteX24" fmla="*/ 12342667 w 13167360"/>
              <a:gd name="connsiteY24" fmla="*/ 21946 h 21946"/>
              <a:gd name="connsiteX25" fmla="*/ 11781322 w 13167360"/>
              <a:gd name="connsiteY25" fmla="*/ 21946 h 21946"/>
              <a:gd name="connsiteX26" fmla="*/ 11088303 w 13167360"/>
              <a:gd name="connsiteY26" fmla="*/ 21946 h 21946"/>
              <a:gd name="connsiteX27" fmla="*/ 10131937 w 13167360"/>
              <a:gd name="connsiteY27" fmla="*/ 21946 h 21946"/>
              <a:gd name="connsiteX28" fmla="*/ 9307244 w 13167360"/>
              <a:gd name="connsiteY28" fmla="*/ 21946 h 21946"/>
              <a:gd name="connsiteX29" fmla="*/ 8614226 w 13167360"/>
              <a:gd name="connsiteY29" fmla="*/ 21946 h 21946"/>
              <a:gd name="connsiteX30" fmla="*/ 7789533 w 13167360"/>
              <a:gd name="connsiteY30" fmla="*/ 21946 h 21946"/>
              <a:gd name="connsiteX31" fmla="*/ 6833167 w 13167360"/>
              <a:gd name="connsiteY31" fmla="*/ 21946 h 21946"/>
              <a:gd name="connsiteX32" fmla="*/ 6271821 w 13167360"/>
              <a:gd name="connsiteY32" fmla="*/ 21946 h 21946"/>
              <a:gd name="connsiteX33" fmla="*/ 5447129 w 13167360"/>
              <a:gd name="connsiteY33" fmla="*/ 21946 h 21946"/>
              <a:gd name="connsiteX34" fmla="*/ 4490763 w 13167360"/>
              <a:gd name="connsiteY34" fmla="*/ 21946 h 21946"/>
              <a:gd name="connsiteX35" fmla="*/ 4061091 w 13167360"/>
              <a:gd name="connsiteY35" fmla="*/ 21946 h 21946"/>
              <a:gd name="connsiteX36" fmla="*/ 3236398 w 13167360"/>
              <a:gd name="connsiteY36" fmla="*/ 21946 h 21946"/>
              <a:gd name="connsiteX37" fmla="*/ 2806727 w 13167360"/>
              <a:gd name="connsiteY37" fmla="*/ 21946 h 21946"/>
              <a:gd name="connsiteX38" fmla="*/ 2508729 w 13167360"/>
              <a:gd name="connsiteY38" fmla="*/ 21946 h 21946"/>
              <a:gd name="connsiteX39" fmla="*/ 1815710 w 13167360"/>
              <a:gd name="connsiteY39" fmla="*/ 21946 h 21946"/>
              <a:gd name="connsiteX40" fmla="*/ 1517711 w 13167360"/>
              <a:gd name="connsiteY40" fmla="*/ 21946 h 21946"/>
              <a:gd name="connsiteX41" fmla="*/ 693019 w 13167360"/>
              <a:gd name="connsiteY41" fmla="*/ 21946 h 21946"/>
              <a:gd name="connsiteX42" fmla="*/ 0 w 13167360"/>
              <a:gd name="connsiteY42" fmla="*/ 21946 h 21946"/>
              <a:gd name="connsiteX43" fmla="*/ 0 w 13167360"/>
              <a:gd name="connsiteY43"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3167360" h="21946" fill="none" extrusionOk="0">
                <a:moveTo>
                  <a:pt x="0" y="0"/>
                </a:moveTo>
                <a:cubicBezTo>
                  <a:pt x="91591" y="1779"/>
                  <a:pt x="291392" y="-13849"/>
                  <a:pt x="429672" y="0"/>
                </a:cubicBezTo>
                <a:cubicBezTo>
                  <a:pt x="567952" y="13849"/>
                  <a:pt x="918550" y="-5246"/>
                  <a:pt x="1386038" y="0"/>
                </a:cubicBezTo>
                <a:cubicBezTo>
                  <a:pt x="1853526" y="5246"/>
                  <a:pt x="1580107" y="-7867"/>
                  <a:pt x="1684036" y="0"/>
                </a:cubicBezTo>
                <a:cubicBezTo>
                  <a:pt x="1787965" y="7867"/>
                  <a:pt x="2069082" y="17749"/>
                  <a:pt x="2377055" y="0"/>
                </a:cubicBezTo>
                <a:cubicBezTo>
                  <a:pt x="2685028" y="-17749"/>
                  <a:pt x="2712955" y="-11160"/>
                  <a:pt x="2938400" y="0"/>
                </a:cubicBezTo>
                <a:cubicBezTo>
                  <a:pt x="3163845" y="11160"/>
                  <a:pt x="3117156" y="-8140"/>
                  <a:pt x="3236398" y="0"/>
                </a:cubicBezTo>
                <a:cubicBezTo>
                  <a:pt x="3355640" y="8140"/>
                  <a:pt x="3878817" y="14295"/>
                  <a:pt x="4192765" y="0"/>
                </a:cubicBezTo>
                <a:cubicBezTo>
                  <a:pt x="4506713" y="-14295"/>
                  <a:pt x="4402945" y="8723"/>
                  <a:pt x="4490763" y="0"/>
                </a:cubicBezTo>
                <a:cubicBezTo>
                  <a:pt x="4578581" y="-8723"/>
                  <a:pt x="4642251" y="14562"/>
                  <a:pt x="4788761" y="0"/>
                </a:cubicBezTo>
                <a:cubicBezTo>
                  <a:pt x="4935271" y="-14562"/>
                  <a:pt x="5149473" y="-5545"/>
                  <a:pt x="5350106" y="0"/>
                </a:cubicBezTo>
                <a:cubicBezTo>
                  <a:pt x="5550740" y="5545"/>
                  <a:pt x="5887866" y="-16408"/>
                  <a:pt x="6043125" y="0"/>
                </a:cubicBezTo>
                <a:cubicBezTo>
                  <a:pt x="6198384" y="16408"/>
                  <a:pt x="6616538" y="1332"/>
                  <a:pt x="6867818" y="0"/>
                </a:cubicBezTo>
                <a:cubicBezTo>
                  <a:pt x="7119098" y="-1332"/>
                  <a:pt x="7433903" y="4249"/>
                  <a:pt x="7692510" y="0"/>
                </a:cubicBezTo>
                <a:cubicBezTo>
                  <a:pt x="7951117" y="-4249"/>
                  <a:pt x="8208574" y="-22092"/>
                  <a:pt x="8385529" y="0"/>
                </a:cubicBezTo>
                <a:cubicBezTo>
                  <a:pt x="8562484" y="22092"/>
                  <a:pt x="8587733" y="-6674"/>
                  <a:pt x="8683527" y="0"/>
                </a:cubicBezTo>
                <a:cubicBezTo>
                  <a:pt x="8779321" y="6674"/>
                  <a:pt x="9070142" y="6469"/>
                  <a:pt x="9244873" y="0"/>
                </a:cubicBezTo>
                <a:cubicBezTo>
                  <a:pt x="9419604" y="-6469"/>
                  <a:pt x="9505719" y="5307"/>
                  <a:pt x="9674545" y="0"/>
                </a:cubicBezTo>
                <a:cubicBezTo>
                  <a:pt x="9843371" y="-5307"/>
                  <a:pt x="10273077" y="12651"/>
                  <a:pt x="10499237" y="0"/>
                </a:cubicBezTo>
                <a:cubicBezTo>
                  <a:pt x="10725397" y="-12651"/>
                  <a:pt x="10811997" y="-5310"/>
                  <a:pt x="10928909" y="0"/>
                </a:cubicBezTo>
                <a:cubicBezTo>
                  <a:pt x="11045821" y="5310"/>
                  <a:pt x="11589571" y="-29360"/>
                  <a:pt x="11885275" y="0"/>
                </a:cubicBezTo>
                <a:cubicBezTo>
                  <a:pt x="12180979" y="29360"/>
                  <a:pt x="12065982" y="1068"/>
                  <a:pt x="12183273" y="0"/>
                </a:cubicBezTo>
                <a:cubicBezTo>
                  <a:pt x="12300564" y="-1068"/>
                  <a:pt x="12933729" y="-16333"/>
                  <a:pt x="13167360" y="0"/>
                </a:cubicBezTo>
                <a:cubicBezTo>
                  <a:pt x="13167002" y="9153"/>
                  <a:pt x="13167498" y="13266"/>
                  <a:pt x="13167360" y="21946"/>
                </a:cubicBezTo>
                <a:cubicBezTo>
                  <a:pt x="12802443" y="24972"/>
                  <a:pt x="12632302" y="2334"/>
                  <a:pt x="12342667" y="21946"/>
                </a:cubicBezTo>
                <a:cubicBezTo>
                  <a:pt x="12053032" y="41558"/>
                  <a:pt x="11992724" y="18209"/>
                  <a:pt x="11781322" y="21946"/>
                </a:cubicBezTo>
                <a:cubicBezTo>
                  <a:pt x="11569920" y="25683"/>
                  <a:pt x="11309651" y="-5214"/>
                  <a:pt x="11088303" y="21946"/>
                </a:cubicBezTo>
                <a:cubicBezTo>
                  <a:pt x="10866955" y="49106"/>
                  <a:pt x="10420847" y="32734"/>
                  <a:pt x="10131937" y="21946"/>
                </a:cubicBezTo>
                <a:cubicBezTo>
                  <a:pt x="9843027" y="11158"/>
                  <a:pt x="9494698" y="25049"/>
                  <a:pt x="9307244" y="21946"/>
                </a:cubicBezTo>
                <a:cubicBezTo>
                  <a:pt x="9119790" y="18843"/>
                  <a:pt x="8922425" y="1849"/>
                  <a:pt x="8614226" y="21946"/>
                </a:cubicBezTo>
                <a:cubicBezTo>
                  <a:pt x="8306027" y="42043"/>
                  <a:pt x="8065719" y="11628"/>
                  <a:pt x="7789533" y="21946"/>
                </a:cubicBezTo>
                <a:cubicBezTo>
                  <a:pt x="7513347" y="32264"/>
                  <a:pt x="7272093" y="46656"/>
                  <a:pt x="6833167" y="21946"/>
                </a:cubicBezTo>
                <a:cubicBezTo>
                  <a:pt x="6394241" y="-2764"/>
                  <a:pt x="6532605" y="32516"/>
                  <a:pt x="6271821" y="21946"/>
                </a:cubicBezTo>
                <a:cubicBezTo>
                  <a:pt x="6011037" y="11376"/>
                  <a:pt x="5632052" y="-2361"/>
                  <a:pt x="5447129" y="21946"/>
                </a:cubicBezTo>
                <a:cubicBezTo>
                  <a:pt x="5262206" y="46253"/>
                  <a:pt x="4849181" y="34221"/>
                  <a:pt x="4490763" y="21946"/>
                </a:cubicBezTo>
                <a:cubicBezTo>
                  <a:pt x="4132345" y="9671"/>
                  <a:pt x="4181114" y="11989"/>
                  <a:pt x="4061091" y="21946"/>
                </a:cubicBezTo>
                <a:cubicBezTo>
                  <a:pt x="3941068" y="31903"/>
                  <a:pt x="3441865" y="62707"/>
                  <a:pt x="3236398" y="21946"/>
                </a:cubicBezTo>
                <a:cubicBezTo>
                  <a:pt x="3030931" y="-18815"/>
                  <a:pt x="2974369" y="17795"/>
                  <a:pt x="2806727" y="21946"/>
                </a:cubicBezTo>
                <a:cubicBezTo>
                  <a:pt x="2639085" y="26097"/>
                  <a:pt x="2625191" y="13124"/>
                  <a:pt x="2508729" y="21946"/>
                </a:cubicBezTo>
                <a:cubicBezTo>
                  <a:pt x="2392267" y="30768"/>
                  <a:pt x="2143584" y="-1840"/>
                  <a:pt x="1815710" y="21946"/>
                </a:cubicBezTo>
                <a:cubicBezTo>
                  <a:pt x="1487836" y="45732"/>
                  <a:pt x="1599835" y="22060"/>
                  <a:pt x="1517711" y="21946"/>
                </a:cubicBezTo>
                <a:cubicBezTo>
                  <a:pt x="1435587" y="21832"/>
                  <a:pt x="1082233" y="32112"/>
                  <a:pt x="693019" y="21946"/>
                </a:cubicBezTo>
                <a:cubicBezTo>
                  <a:pt x="303805" y="11780"/>
                  <a:pt x="203826" y="5576"/>
                  <a:pt x="0" y="21946"/>
                </a:cubicBezTo>
                <a:cubicBezTo>
                  <a:pt x="1058" y="15763"/>
                  <a:pt x="390" y="10468"/>
                  <a:pt x="0" y="0"/>
                </a:cubicBezTo>
                <a:close/>
              </a:path>
              <a:path w="13167360" h="21946" stroke="0" extrusionOk="0">
                <a:moveTo>
                  <a:pt x="0" y="0"/>
                </a:moveTo>
                <a:cubicBezTo>
                  <a:pt x="201872" y="-20339"/>
                  <a:pt x="301965" y="9899"/>
                  <a:pt x="429672" y="0"/>
                </a:cubicBezTo>
                <a:cubicBezTo>
                  <a:pt x="557379" y="-9899"/>
                  <a:pt x="580153" y="-3225"/>
                  <a:pt x="727670" y="0"/>
                </a:cubicBezTo>
                <a:cubicBezTo>
                  <a:pt x="875187" y="3225"/>
                  <a:pt x="1053615" y="17287"/>
                  <a:pt x="1157342" y="0"/>
                </a:cubicBezTo>
                <a:cubicBezTo>
                  <a:pt x="1261069" y="-17287"/>
                  <a:pt x="1709963" y="15382"/>
                  <a:pt x="1850361" y="0"/>
                </a:cubicBezTo>
                <a:cubicBezTo>
                  <a:pt x="1990759" y="-15382"/>
                  <a:pt x="2267034" y="-21533"/>
                  <a:pt x="2675053" y="0"/>
                </a:cubicBezTo>
                <a:cubicBezTo>
                  <a:pt x="3083072" y="21533"/>
                  <a:pt x="3339049" y="22003"/>
                  <a:pt x="3631419" y="0"/>
                </a:cubicBezTo>
                <a:cubicBezTo>
                  <a:pt x="3923789" y="-22003"/>
                  <a:pt x="4257799" y="-33090"/>
                  <a:pt x="4587785" y="0"/>
                </a:cubicBezTo>
                <a:cubicBezTo>
                  <a:pt x="4917771" y="33090"/>
                  <a:pt x="5021490" y="-11942"/>
                  <a:pt x="5149131" y="0"/>
                </a:cubicBezTo>
                <a:cubicBezTo>
                  <a:pt x="5276772" y="11942"/>
                  <a:pt x="5674232" y="11495"/>
                  <a:pt x="5973823" y="0"/>
                </a:cubicBezTo>
                <a:cubicBezTo>
                  <a:pt x="6273414" y="-11495"/>
                  <a:pt x="6492469" y="-15360"/>
                  <a:pt x="6666842" y="0"/>
                </a:cubicBezTo>
                <a:cubicBezTo>
                  <a:pt x="6841215" y="15360"/>
                  <a:pt x="7095276" y="-14707"/>
                  <a:pt x="7228188" y="0"/>
                </a:cubicBezTo>
                <a:cubicBezTo>
                  <a:pt x="7361100" y="14707"/>
                  <a:pt x="7690555" y="24083"/>
                  <a:pt x="8052880" y="0"/>
                </a:cubicBezTo>
                <a:cubicBezTo>
                  <a:pt x="8415205" y="-24083"/>
                  <a:pt x="8242200" y="-4905"/>
                  <a:pt x="8350878" y="0"/>
                </a:cubicBezTo>
                <a:cubicBezTo>
                  <a:pt x="8459556" y="4905"/>
                  <a:pt x="8766709" y="-552"/>
                  <a:pt x="8912224" y="0"/>
                </a:cubicBezTo>
                <a:cubicBezTo>
                  <a:pt x="9057739" y="552"/>
                  <a:pt x="9404219" y="-30000"/>
                  <a:pt x="9605243" y="0"/>
                </a:cubicBezTo>
                <a:cubicBezTo>
                  <a:pt x="9806267" y="30000"/>
                  <a:pt x="10236334" y="-15114"/>
                  <a:pt x="10429935" y="0"/>
                </a:cubicBezTo>
                <a:cubicBezTo>
                  <a:pt x="10623536" y="15114"/>
                  <a:pt x="10922296" y="25749"/>
                  <a:pt x="11122954" y="0"/>
                </a:cubicBezTo>
                <a:cubicBezTo>
                  <a:pt x="11323612" y="-25749"/>
                  <a:pt x="11816923" y="-34514"/>
                  <a:pt x="12079320" y="0"/>
                </a:cubicBezTo>
                <a:cubicBezTo>
                  <a:pt x="12341717" y="34514"/>
                  <a:pt x="12246126" y="5133"/>
                  <a:pt x="12377318" y="0"/>
                </a:cubicBezTo>
                <a:cubicBezTo>
                  <a:pt x="12508510" y="-5133"/>
                  <a:pt x="12935417" y="-10475"/>
                  <a:pt x="13167360" y="0"/>
                </a:cubicBezTo>
                <a:cubicBezTo>
                  <a:pt x="13167591" y="10658"/>
                  <a:pt x="13167876" y="14234"/>
                  <a:pt x="13167360" y="21946"/>
                </a:cubicBezTo>
                <a:cubicBezTo>
                  <a:pt x="12888549" y="3349"/>
                  <a:pt x="12636981" y="61359"/>
                  <a:pt x="12210994" y="21946"/>
                </a:cubicBezTo>
                <a:cubicBezTo>
                  <a:pt x="11785007" y="-17467"/>
                  <a:pt x="11986949" y="30920"/>
                  <a:pt x="11912996" y="21946"/>
                </a:cubicBezTo>
                <a:cubicBezTo>
                  <a:pt x="11839043" y="12972"/>
                  <a:pt x="11378086" y="46545"/>
                  <a:pt x="11219977" y="21946"/>
                </a:cubicBezTo>
                <a:cubicBezTo>
                  <a:pt x="11061868" y="-2653"/>
                  <a:pt x="11034076" y="7412"/>
                  <a:pt x="10921979" y="21946"/>
                </a:cubicBezTo>
                <a:cubicBezTo>
                  <a:pt x="10809882" y="36480"/>
                  <a:pt x="10614619" y="23312"/>
                  <a:pt x="10492307" y="21946"/>
                </a:cubicBezTo>
                <a:cubicBezTo>
                  <a:pt x="10369995" y="20580"/>
                  <a:pt x="9838432" y="1028"/>
                  <a:pt x="9667614" y="21946"/>
                </a:cubicBezTo>
                <a:cubicBezTo>
                  <a:pt x="9496796" y="42864"/>
                  <a:pt x="9184454" y="61041"/>
                  <a:pt x="8711248" y="21946"/>
                </a:cubicBezTo>
                <a:cubicBezTo>
                  <a:pt x="8238042" y="-17149"/>
                  <a:pt x="8427083" y="7361"/>
                  <a:pt x="8281576" y="21946"/>
                </a:cubicBezTo>
                <a:cubicBezTo>
                  <a:pt x="8136069" y="36531"/>
                  <a:pt x="7779810" y="47062"/>
                  <a:pt x="7588557" y="21946"/>
                </a:cubicBezTo>
                <a:cubicBezTo>
                  <a:pt x="7397304" y="-3170"/>
                  <a:pt x="7260374" y="35093"/>
                  <a:pt x="7158886" y="21946"/>
                </a:cubicBezTo>
                <a:cubicBezTo>
                  <a:pt x="7057398" y="8799"/>
                  <a:pt x="6651982" y="-18921"/>
                  <a:pt x="6334193" y="21946"/>
                </a:cubicBezTo>
                <a:cubicBezTo>
                  <a:pt x="6016404" y="62813"/>
                  <a:pt x="6001751" y="23077"/>
                  <a:pt x="5772848" y="21946"/>
                </a:cubicBezTo>
                <a:cubicBezTo>
                  <a:pt x="5543945" y="20815"/>
                  <a:pt x="5474591" y="2612"/>
                  <a:pt x="5343176" y="21946"/>
                </a:cubicBezTo>
                <a:cubicBezTo>
                  <a:pt x="5211761" y="41280"/>
                  <a:pt x="5130560" y="26406"/>
                  <a:pt x="5045178" y="21946"/>
                </a:cubicBezTo>
                <a:cubicBezTo>
                  <a:pt x="4959796" y="17486"/>
                  <a:pt x="4639786" y="6500"/>
                  <a:pt x="4352159" y="21946"/>
                </a:cubicBezTo>
                <a:cubicBezTo>
                  <a:pt x="4064532" y="37392"/>
                  <a:pt x="3844252" y="15963"/>
                  <a:pt x="3527466" y="21946"/>
                </a:cubicBezTo>
                <a:cubicBezTo>
                  <a:pt x="3210680" y="27929"/>
                  <a:pt x="3090006" y="24979"/>
                  <a:pt x="2834447" y="21946"/>
                </a:cubicBezTo>
                <a:cubicBezTo>
                  <a:pt x="2578888" y="18913"/>
                  <a:pt x="2272407" y="25149"/>
                  <a:pt x="1878081" y="21946"/>
                </a:cubicBezTo>
                <a:cubicBezTo>
                  <a:pt x="1483755" y="18743"/>
                  <a:pt x="1490830" y="-4780"/>
                  <a:pt x="1316736" y="21946"/>
                </a:cubicBezTo>
                <a:cubicBezTo>
                  <a:pt x="1142643" y="48672"/>
                  <a:pt x="1136002" y="18496"/>
                  <a:pt x="1018738" y="21946"/>
                </a:cubicBezTo>
                <a:cubicBezTo>
                  <a:pt x="901474" y="25396"/>
                  <a:pt x="806017" y="20523"/>
                  <a:pt x="720740" y="21946"/>
                </a:cubicBezTo>
                <a:cubicBezTo>
                  <a:pt x="635463" y="23369"/>
                  <a:pt x="353305" y="-8618"/>
                  <a:pt x="0" y="21946"/>
                </a:cubicBezTo>
                <a:cubicBezTo>
                  <a:pt x="0" y="14316"/>
                  <a:pt x="1001" y="1062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7E99165-2972-2AD8-DC5B-84D086DF938B}"/>
              </a:ext>
            </a:extLst>
          </p:cNvPr>
          <p:cNvSpPr txBox="1"/>
          <p:nvPr/>
        </p:nvSpPr>
        <p:spPr>
          <a:xfrm>
            <a:off x="686991" y="2485579"/>
            <a:ext cx="8056263" cy="4943006"/>
          </a:xfrm>
          <a:prstGeom prst="rect">
            <a:avLst/>
          </a:prstGeom>
        </p:spPr>
        <p:txBody>
          <a:bodyPr vert="horz" lIns="91440" tIns="45720" rIns="91440" bIns="45720" rtlCol="0" anchor="t">
            <a:normAutofit/>
          </a:bodyPr>
          <a:lstStyle/>
          <a:p>
            <a:pPr indent="-228600" defTabSz="914400">
              <a:lnSpc>
                <a:spcPct val="90000"/>
              </a:lnSpc>
              <a:spcAft>
                <a:spcPts val="600"/>
              </a:spcAft>
              <a:buFont typeface="Arial" panose="020B0604020202020204" pitchFamily="34" charset="0"/>
              <a:buChar char="•"/>
            </a:pPr>
            <a:r>
              <a:rPr lang="en-US" sz="2400"/>
              <a:t>Definition: Phylogenetics is the study of evolutionary relationships among organisms based on genetic data.</a:t>
            </a:r>
          </a:p>
          <a:p>
            <a:pPr indent="-228600" defTabSz="914400">
              <a:lnSpc>
                <a:spcPct val="90000"/>
              </a:lnSpc>
              <a:spcAft>
                <a:spcPts val="600"/>
              </a:spcAft>
              <a:buFont typeface="Arial" panose="020B0604020202020204" pitchFamily="34" charset="0"/>
              <a:buChar char="•"/>
            </a:pPr>
            <a:endParaRPr lang="en-US" sz="2400"/>
          </a:p>
          <a:p>
            <a:pPr indent="-228600" defTabSz="914400">
              <a:lnSpc>
                <a:spcPct val="90000"/>
              </a:lnSpc>
              <a:spcAft>
                <a:spcPts val="600"/>
              </a:spcAft>
              <a:buFont typeface="Arial" panose="020B0604020202020204" pitchFamily="34" charset="0"/>
              <a:buChar char="•"/>
            </a:pPr>
            <a:r>
              <a:rPr lang="en-US" sz="2400"/>
              <a:t>Importance: It helps reconstruct the evolutionary history and relatedness of species or groups of organisms.</a:t>
            </a:r>
          </a:p>
          <a:p>
            <a:pPr indent="-228600" defTabSz="914400">
              <a:lnSpc>
                <a:spcPct val="90000"/>
              </a:lnSpc>
              <a:spcAft>
                <a:spcPts val="600"/>
              </a:spcAft>
              <a:buFont typeface="Arial" panose="020B0604020202020204" pitchFamily="34" charset="0"/>
              <a:buChar char="•"/>
            </a:pPr>
            <a:endParaRPr lang="en-US" sz="2400"/>
          </a:p>
          <a:p>
            <a:pPr indent="-228600" defTabSz="914400">
              <a:lnSpc>
                <a:spcPct val="90000"/>
              </a:lnSpc>
              <a:spcAft>
                <a:spcPts val="600"/>
              </a:spcAft>
              <a:buFont typeface="Arial" panose="020B0604020202020204" pitchFamily="34" charset="0"/>
              <a:buChar char="•"/>
            </a:pPr>
            <a:r>
              <a:rPr lang="en-US" sz="2400"/>
              <a:t>Methods: Phylogenetic analysis involves constructing phylogenetic trees using computational algorithms and models.</a:t>
            </a:r>
          </a:p>
          <a:p>
            <a:pPr indent="-228600" defTabSz="914400">
              <a:lnSpc>
                <a:spcPct val="90000"/>
              </a:lnSpc>
              <a:spcAft>
                <a:spcPts val="600"/>
              </a:spcAft>
              <a:buFont typeface="Arial" panose="020B0604020202020204" pitchFamily="34" charset="0"/>
              <a:buChar char="•"/>
            </a:pPr>
            <a:endParaRPr lang="en-US" sz="2400"/>
          </a:p>
          <a:p>
            <a:pPr indent="-228600" defTabSz="914400">
              <a:lnSpc>
                <a:spcPct val="90000"/>
              </a:lnSpc>
              <a:spcAft>
                <a:spcPts val="600"/>
              </a:spcAft>
              <a:buFont typeface="Arial" panose="020B0604020202020204" pitchFamily="34" charset="0"/>
              <a:buChar char="•"/>
            </a:pPr>
            <a:r>
              <a:rPr lang="en-US" sz="2400"/>
              <a:t>Applications: Phylogenetics is applied in evolutionary biology, biodiversity conservation, and understanding the spread of infectious diseases.</a:t>
            </a:r>
          </a:p>
        </p:txBody>
      </p:sp>
      <p:pic>
        <p:nvPicPr>
          <p:cNvPr id="10" name="Picture 9">
            <a:extLst>
              <a:ext uri="{FF2B5EF4-FFF2-40B4-BE49-F238E27FC236}">
                <a16:creationId xmlns:a16="http://schemas.microsoft.com/office/drawing/2014/main" id="{44F83A35-7399-CF0F-4613-206EA24B19BC}"/>
              </a:ext>
            </a:extLst>
          </p:cNvPr>
          <p:cNvPicPr>
            <a:picLocks noChangeAspect="1"/>
          </p:cNvPicPr>
          <p:nvPr/>
        </p:nvPicPr>
        <p:blipFill rotWithShape="1">
          <a:blip r:embed="rId2"/>
          <a:srcRect l="7535" r="38410" b="1"/>
          <a:stretch/>
        </p:blipFill>
        <p:spPr>
          <a:xfrm>
            <a:off x="9210789" y="2512771"/>
            <a:ext cx="4729277" cy="4915814"/>
          </a:xfrm>
          <a:prstGeom prst="rect">
            <a:avLst/>
          </a:prstGeom>
        </p:spPr>
      </p:pic>
    </p:spTree>
    <p:extLst>
      <p:ext uri="{BB962C8B-B14F-4D97-AF65-F5344CB8AC3E}">
        <p14:creationId xmlns:p14="http://schemas.microsoft.com/office/powerpoint/2010/main" val="285409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7155342" cy="82296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A9BC4BCE-5C7B-A435-60C4-A482F0AF529E}"/>
              </a:ext>
            </a:extLst>
          </p:cNvPr>
          <p:cNvSpPr txBox="1"/>
          <p:nvPr/>
        </p:nvSpPr>
        <p:spPr>
          <a:xfrm>
            <a:off x="448893" y="-159493"/>
            <a:ext cx="8022247" cy="2160631"/>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6000" b="1" i="1" kern="1200" dirty="0">
                <a:solidFill>
                  <a:schemeClr val="tx1"/>
                </a:solidFill>
                <a:latin typeface="Amasis MT Pro Black" panose="02040A04050005020304" pitchFamily="18" charset="0"/>
                <a:ea typeface="+mj-ea"/>
                <a:cs typeface="+mj-cs"/>
              </a:rPr>
              <a:t>Metagenomics</a:t>
            </a:r>
          </a:p>
        </p:txBody>
      </p:sp>
      <p:sp>
        <p:nvSpPr>
          <p:cNvPr id="3" name="TextBox 2">
            <a:extLst>
              <a:ext uri="{FF2B5EF4-FFF2-40B4-BE49-F238E27FC236}">
                <a16:creationId xmlns:a16="http://schemas.microsoft.com/office/drawing/2014/main" id="{FAAD4D43-8861-5E9C-F463-9C1DC0E41171}"/>
              </a:ext>
            </a:extLst>
          </p:cNvPr>
          <p:cNvSpPr txBox="1"/>
          <p:nvPr/>
        </p:nvSpPr>
        <p:spPr>
          <a:xfrm>
            <a:off x="448893" y="1491784"/>
            <a:ext cx="7155342" cy="4264297"/>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2400" dirty="0"/>
              <a:t>Definition: Metagenomics is the study of microbial communities in environmental samples, allowing for the analysis of genetic material from multiple organisms simultaneously.</a:t>
            </a:r>
          </a:p>
          <a:p>
            <a:pPr indent="-228600" defTabSz="914400">
              <a:lnSpc>
                <a:spcPct val="90000"/>
              </a:lnSpc>
              <a:spcAft>
                <a:spcPts val="600"/>
              </a:spcAft>
              <a:buFont typeface="Arial" panose="020B0604020202020204" pitchFamily="34" charset="0"/>
              <a:buChar char="•"/>
            </a:pPr>
            <a:endParaRPr lang="en-US" sz="2400" dirty="0"/>
          </a:p>
          <a:p>
            <a:pPr indent="-228600" defTabSz="914400">
              <a:lnSpc>
                <a:spcPct val="90000"/>
              </a:lnSpc>
              <a:spcAft>
                <a:spcPts val="600"/>
              </a:spcAft>
              <a:buFont typeface="Arial" panose="020B0604020202020204" pitchFamily="34" charset="0"/>
              <a:buChar char="•"/>
            </a:pPr>
            <a:r>
              <a:rPr lang="en-US" sz="2400" dirty="0"/>
              <a:t>Importance: It provides insights into microbial diversity, function, and interactions within ecosystems.</a:t>
            </a:r>
          </a:p>
          <a:p>
            <a:pPr indent="-228600" defTabSz="914400">
              <a:lnSpc>
                <a:spcPct val="90000"/>
              </a:lnSpc>
              <a:spcAft>
                <a:spcPts val="600"/>
              </a:spcAft>
              <a:buFont typeface="Arial" panose="020B0604020202020204" pitchFamily="34" charset="0"/>
              <a:buChar char="•"/>
            </a:pPr>
            <a:endParaRPr lang="en-US" sz="2400" dirty="0"/>
          </a:p>
          <a:p>
            <a:pPr indent="-228600" defTabSz="914400">
              <a:lnSpc>
                <a:spcPct val="90000"/>
              </a:lnSpc>
              <a:spcAft>
                <a:spcPts val="600"/>
              </a:spcAft>
              <a:buFont typeface="Arial" panose="020B0604020202020204" pitchFamily="34" charset="0"/>
              <a:buChar char="•"/>
            </a:pPr>
            <a:r>
              <a:rPr lang="en-US" sz="2400" dirty="0"/>
              <a:t>Methods: Metagenomic analysis involves sequencing DNA directly from environmental samples, followed by computational analysis to characterize microbial communities.</a:t>
            </a:r>
          </a:p>
          <a:p>
            <a:pPr indent="-228600" defTabSz="914400">
              <a:lnSpc>
                <a:spcPct val="90000"/>
              </a:lnSpc>
              <a:spcAft>
                <a:spcPts val="600"/>
              </a:spcAft>
              <a:buFont typeface="Arial" panose="020B0604020202020204" pitchFamily="34" charset="0"/>
              <a:buChar char="•"/>
            </a:pPr>
            <a:endParaRPr lang="en-US" sz="2400" dirty="0"/>
          </a:p>
          <a:p>
            <a:pPr indent="-228600" defTabSz="914400">
              <a:lnSpc>
                <a:spcPct val="90000"/>
              </a:lnSpc>
              <a:spcAft>
                <a:spcPts val="600"/>
              </a:spcAft>
              <a:buFont typeface="Arial" panose="020B0604020202020204" pitchFamily="34" charset="0"/>
              <a:buChar char="•"/>
            </a:pPr>
            <a:r>
              <a:rPr lang="en-US" sz="2400" dirty="0"/>
              <a:t>Applications: Metagenomics is used in environmental microbiology, biotechnology, and human health, including studying the human microbiome and environmental remediation.</a:t>
            </a:r>
          </a:p>
        </p:txBody>
      </p:sp>
      <p:pic>
        <p:nvPicPr>
          <p:cNvPr id="6" name="Picture 5">
            <a:extLst>
              <a:ext uri="{FF2B5EF4-FFF2-40B4-BE49-F238E27FC236}">
                <a16:creationId xmlns:a16="http://schemas.microsoft.com/office/drawing/2014/main" id="{972E20B0-2A0E-724C-A51B-143B430B09C8}"/>
              </a:ext>
            </a:extLst>
          </p:cNvPr>
          <p:cNvPicPr>
            <a:picLocks noChangeAspect="1"/>
          </p:cNvPicPr>
          <p:nvPr/>
        </p:nvPicPr>
        <p:blipFill>
          <a:blip r:embed="rId2"/>
          <a:stretch>
            <a:fillRect/>
          </a:stretch>
        </p:blipFill>
        <p:spPr>
          <a:xfrm>
            <a:off x="7604235" y="1816249"/>
            <a:ext cx="6604903" cy="3451061"/>
          </a:xfrm>
          <a:prstGeom prst="rect">
            <a:avLst/>
          </a:prstGeom>
        </p:spPr>
      </p:pic>
    </p:spTree>
    <p:extLst>
      <p:ext uri="{BB962C8B-B14F-4D97-AF65-F5344CB8AC3E}">
        <p14:creationId xmlns:p14="http://schemas.microsoft.com/office/powerpoint/2010/main" val="38941661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screen with a blue light&#10;&#10;Description automatically generated with medium confidence">
            <a:extLst>
              <a:ext uri="{FF2B5EF4-FFF2-40B4-BE49-F238E27FC236}">
                <a16:creationId xmlns:a16="http://schemas.microsoft.com/office/drawing/2014/main" id="{E4D49532-2307-4AC3-2874-42A1BCD7BEBA}"/>
              </a:ext>
            </a:extLst>
          </p:cNvPr>
          <p:cNvPicPr>
            <a:picLocks noChangeAspect="1"/>
          </p:cNvPicPr>
          <p:nvPr/>
        </p:nvPicPr>
        <p:blipFill>
          <a:blip r:embed="rId2">
            <a:alphaModFix amt="35000"/>
          </a:blip>
          <a:stretch>
            <a:fillRect/>
          </a:stretch>
        </p:blipFill>
        <p:spPr>
          <a:xfrm>
            <a:off x="10437" y="0"/>
            <a:ext cx="14619963" cy="8229600"/>
          </a:xfrm>
          <a:prstGeom prst="rect">
            <a:avLst/>
          </a:prstGeom>
        </p:spPr>
      </p:pic>
      <p:sp>
        <p:nvSpPr>
          <p:cNvPr id="6" name="TextBox 5">
            <a:extLst>
              <a:ext uri="{FF2B5EF4-FFF2-40B4-BE49-F238E27FC236}">
                <a16:creationId xmlns:a16="http://schemas.microsoft.com/office/drawing/2014/main" id="{BB8D0FA6-0AA1-068C-E9ED-A1A9146FC672}"/>
              </a:ext>
            </a:extLst>
          </p:cNvPr>
          <p:cNvSpPr txBox="1"/>
          <p:nvPr/>
        </p:nvSpPr>
        <p:spPr>
          <a:xfrm>
            <a:off x="598692" y="2042510"/>
            <a:ext cx="13185042" cy="3693319"/>
          </a:xfrm>
          <a:prstGeom prst="rect">
            <a:avLst/>
          </a:prstGeom>
          <a:noFill/>
        </p:spPr>
        <p:txBody>
          <a:bodyPr wrap="square">
            <a:spAutoFit/>
          </a:bodyPr>
          <a:lstStyle/>
          <a:p>
            <a:endParaRPr lang="en-US" sz="2600" i="1" dirty="0">
              <a:latin typeface="Arial" panose="020B0604020202020204" pitchFamily="34" charset="0"/>
              <a:cs typeface="Arial" panose="020B0604020202020204" pitchFamily="34" charset="0"/>
            </a:endParaRPr>
          </a:p>
          <a:p>
            <a:r>
              <a:rPr lang="en-US" sz="2600" i="1" dirty="0">
                <a:latin typeface="Arial" panose="020B0604020202020204" pitchFamily="34" charset="0"/>
                <a:cs typeface="Arial" panose="020B0604020202020204" pitchFamily="34" charset="0"/>
              </a:rPr>
              <a:t>The emergence of bioinformatics marks a pivotal moment in biological research, enabling scientists to navigate the vast seas of biological data with unprecedented precision and insight. By integrating computational methods with biological principles, bioinformatics has revolutionized our understanding of complex biological systems and accelerated discoveries in fields such as drug development, disease research, and personalized medicine. As we continue to advance in technology and computational techniques, bioinformatics will remain indispensable in unraveling the mysteries of life and driving innovation in biomedical sciences.</a:t>
            </a:r>
          </a:p>
        </p:txBody>
      </p:sp>
      <p:sp>
        <p:nvSpPr>
          <p:cNvPr id="8" name="TextBox 7">
            <a:extLst>
              <a:ext uri="{FF2B5EF4-FFF2-40B4-BE49-F238E27FC236}">
                <a16:creationId xmlns:a16="http://schemas.microsoft.com/office/drawing/2014/main" id="{7EA4B676-34D6-BA49-DD64-1070FDEB05D0}"/>
              </a:ext>
            </a:extLst>
          </p:cNvPr>
          <p:cNvSpPr txBox="1"/>
          <p:nvPr/>
        </p:nvSpPr>
        <p:spPr>
          <a:xfrm>
            <a:off x="598692" y="586413"/>
            <a:ext cx="7425266" cy="1107996"/>
          </a:xfrm>
          <a:prstGeom prst="rect">
            <a:avLst/>
          </a:prstGeom>
          <a:noFill/>
        </p:spPr>
        <p:txBody>
          <a:bodyPr wrap="square">
            <a:spAutoFit/>
          </a:bodyPr>
          <a:lstStyle/>
          <a:p>
            <a:r>
              <a:rPr lang="en-US" sz="6600" b="1" i="1" dirty="0">
                <a:latin typeface="Amasis MT Pro Black" panose="02040A04050005020304" pitchFamily="18" charset="0"/>
              </a:rPr>
              <a:t>Conclusion</a:t>
            </a:r>
            <a:endParaRPr lang="en-US" sz="6600" dirty="0"/>
          </a:p>
        </p:txBody>
      </p:sp>
    </p:spTree>
    <p:extLst>
      <p:ext uri="{BB962C8B-B14F-4D97-AF65-F5344CB8AC3E}">
        <p14:creationId xmlns:p14="http://schemas.microsoft.com/office/powerpoint/2010/main" val="4138970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1D633D2D-D9F7-99F4-0EE2-FDD542248045}"/>
              </a:ext>
            </a:extLst>
          </p:cNvPr>
          <p:cNvSpPr/>
          <p:nvPr/>
        </p:nvSpPr>
        <p:spPr>
          <a:xfrm>
            <a:off x="0" y="0"/>
            <a:ext cx="14630400" cy="8229600"/>
          </a:xfrm>
          <a:prstGeom prst="rect">
            <a:avLst/>
          </a:prstGeom>
          <a:solidFill>
            <a:srgbClr val="07070C"/>
          </a:solidFill>
          <a:ln/>
        </p:spPr>
        <p:txBody>
          <a:bodyPr/>
          <a:lstStyle/>
          <a:p>
            <a:endParaRPr lang="en-US" dirty="0">
              <a:solidFill>
                <a:schemeClr val="bg1"/>
              </a:solidFill>
            </a:endParaRPr>
          </a:p>
        </p:txBody>
      </p:sp>
      <p:sp>
        <p:nvSpPr>
          <p:cNvPr id="5" name="TextBox 4">
            <a:extLst>
              <a:ext uri="{FF2B5EF4-FFF2-40B4-BE49-F238E27FC236}">
                <a16:creationId xmlns:a16="http://schemas.microsoft.com/office/drawing/2014/main" id="{99ED63DD-4506-4900-9EC8-0108545EBBA5}"/>
              </a:ext>
            </a:extLst>
          </p:cNvPr>
          <p:cNvSpPr txBox="1"/>
          <p:nvPr/>
        </p:nvSpPr>
        <p:spPr>
          <a:xfrm>
            <a:off x="3411416" y="2545140"/>
            <a:ext cx="9227526" cy="1938992"/>
          </a:xfrm>
          <a:prstGeom prst="rect">
            <a:avLst/>
          </a:prstGeom>
          <a:noFill/>
        </p:spPr>
        <p:txBody>
          <a:bodyPr wrap="square">
            <a:spAutoFit/>
          </a:bodyPr>
          <a:lstStyle/>
          <a:p>
            <a:r>
              <a:rPr lang="en-US" sz="12000" dirty="0" err="1">
                <a:solidFill>
                  <a:srgbClr val="CC00CC"/>
                </a:solidFill>
                <a:latin typeface="Segoe UI Black" panose="020B0A02040204020203" pitchFamily="34" charset="0"/>
                <a:ea typeface="Segoe UI Black" panose="020B0A02040204020203" pitchFamily="34" charset="0"/>
              </a:rPr>
              <a:t>ThankYou</a:t>
            </a:r>
            <a:endParaRPr lang="en-US" sz="12000" dirty="0">
              <a:solidFill>
                <a:srgbClr val="CC00CC"/>
              </a:solidFill>
              <a:latin typeface="Segoe UI Black" panose="020B0A02040204020203" pitchFamily="34" charset="0"/>
              <a:ea typeface="Segoe UI Black" panose="020B0A02040204020203" pitchFamily="34" charset="0"/>
            </a:endParaRPr>
          </a:p>
        </p:txBody>
      </p:sp>
    </p:spTree>
    <p:extLst>
      <p:ext uri="{BB962C8B-B14F-4D97-AF65-F5344CB8AC3E}">
        <p14:creationId xmlns:p14="http://schemas.microsoft.com/office/powerpoint/2010/main" val="3679266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223999" cy="8229600"/>
          </a:xfrm>
          <a:prstGeom prst="rect">
            <a:avLst/>
          </a:prstGeom>
        </p:spPr>
      </p:pic>
      <p:sp>
        <p:nvSpPr>
          <p:cNvPr id="3" name="Shape 0"/>
          <p:cNvSpPr/>
          <p:nvPr/>
        </p:nvSpPr>
        <p:spPr>
          <a:xfrm>
            <a:off x="0" y="-47328"/>
            <a:ext cx="13804821" cy="8324255"/>
          </a:xfrm>
          <a:prstGeom prst="rect">
            <a:avLst/>
          </a:prstGeom>
          <a:solidFill>
            <a:srgbClr val="07070C"/>
          </a:solidFill>
          <a:ln/>
        </p:spPr>
        <p:txBody>
          <a:bodyPr/>
          <a:lstStyle/>
          <a:p>
            <a:endParaRPr lang="en-US" sz="9600" dirty="0">
              <a:solidFill>
                <a:srgbClr val="CC00CC"/>
              </a:solidFill>
              <a:latin typeface="Segoe UI Black" panose="020B0A02040204020203" pitchFamily="34" charset="0"/>
              <a:ea typeface="Segoe UI Black" panose="020B0A02040204020203" pitchFamily="34" charset="0"/>
            </a:endParaRPr>
          </a:p>
        </p:txBody>
      </p:sp>
      <p:pic>
        <p:nvPicPr>
          <p:cNvPr id="4" name="Image 1" descr="preencoded.png"/>
          <p:cNvPicPr>
            <a:picLocks noChangeAspect="1"/>
          </p:cNvPicPr>
          <p:nvPr/>
        </p:nvPicPr>
        <p:blipFill>
          <a:blip r:embed="rId4"/>
          <a:stretch>
            <a:fillRect/>
          </a:stretch>
        </p:blipFill>
        <p:spPr>
          <a:xfrm>
            <a:off x="8737598" y="0"/>
            <a:ext cx="5892801" cy="8324254"/>
          </a:xfrm>
          <a:prstGeom prst="rect">
            <a:avLst/>
          </a:prstGeom>
        </p:spPr>
      </p:pic>
      <p:sp>
        <p:nvSpPr>
          <p:cNvPr id="5" name="Text 1"/>
          <p:cNvSpPr/>
          <p:nvPr/>
        </p:nvSpPr>
        <p:spPr>
          <a:xfrm>
            <a:off x="406401" y="591050"/>
            <a:ext cx="7477601" cy="1916430"/>
          </a:xfrm>
          <a:prstGeom prst="rect">
            <a:avLst/>
          </a:prstGeom>
          <a:noFill/>
          <a:ln/>
        </p:spPr>
        <p:txBody>
          <a:bodyPr wrap="square" rtlCol="0" anchor="t"/>
          <a:lstStyle/>
          <a:p>
            <a:pPr marL="0" indent="0">
              <a:lnSpc>
                <a:spcPts val="7545"/>
              </a:lnSpc>
              <a:buNone/>
            </a:pPr>
            <a:r>
              <a:rPr lang="en-US" sz="6036" dirty="0">
                <a:solidFill>
                  <a:srgbClr val="B380FF"/>
                </a:solidFill>
                <a:latin typeface="Segoe UI Black" panose="020B0A02040204020203" pitchFamily="34" charset="0"/>
                <a:ea typeface="Segoe UI Black" panose="020B0A02040204020203" pitchFamily="34" charset="0"/>
                <a:cs typeface="Sora" pitchFamily="34" charset="-120"/>
              </a:rPr>
              <a:t>Introduction to Bioinformatics</a:t>
            </a:r>
            <a:endParaRPr lang="en-US" sz="6036" dirty="0">
              <a:latin typeface="Segoe UI Black" panose="020B0A02040204020203" pitchFamily="34" charset="0"/>
              <a:ea typeface="Segoe UI Black" panose="020B0A02040204020203" pitchFamily="34" charset="0"/>
            </a:endParaRPr>
          </a:p>
        </p:txBody>
      </p:sp>
      <p:sp>
        <p:nvSpPr>
          <p:cNvPr id="6" name="Text 2"/>
          <p:cNvSpPr/>
          <p:nvPr/>
        </p:nvSpPr>
        <p:spPr>
          <a:xfrm>
            <a:off x="406401" y="3270705"/>
            <a:ext cx="7497999" cy="1688187"/>
          </a:xfrm>
          <a:prstGeom prst="rect">
            <a:avLst/>
          </a:prstGeom>
          <a:noFill/>
          <a:ln/>
        </p:spPr>
        <p:txBody>
          <a:bodyPr wrap="square" rtlCol="0" anchor="t"/>
          <a:lstStyle/>
          <a:p>
            <a:pPr>
              <a:lnSpc>
                <a:spcPts val="2799"/>
              </a:lnSpc>
            </a:pPr>
            <a:r>
              <a:rPr lang="en-US" sz="2400" b="1" i="1" dirty="0"/>
              <a:t>Definition of Bioinformatics</a:t>
            </a:r>
          </a:p>
          <a:p>
            <a:pPr marL="0" indent="0">
              <a:lnSpc>
                <a:spcPts val="2799"/>
              </a:lnSpc>
              <a:buNone/>
            </a:pPr>
            <a:endParaRPr lang="en-US" sz="2400" dirty="0">
              <a:latin typeface="Noto Sans TC" pitchFamily="34" charset="0"/>
              <a:ea typeface="Noto Sans TC" pitchFamily="34" charset="-122"/>
              <a:cs typeface="Noto Sans TC" pitchFamily="34" charset="-120"/>
            </a:endParaRPr>
          </a:p>
          <a:p>
            <a:pPr marL="0" indent="0">
              <a:lnSpc>
                <a:spcPts val="2799"/>
              </a:lnSpc>
              <a:buNone/>
            </a:pPr>
            <a:r>
              <a:rPr lang="en-US" sz="2400" dirty="0">
                <a:latin typeface="Noto Sans TC" pitchFamily="34" charset="0"/>
                <a:ea typeface="Noto Sans TC" pitchFamily="34" charset="-122"/>
                <a:cs typeface="Noto Sans TC" pitchFamily="34" charset="-120"/>
              </a:rPr>
              <a:t>Bioinformatics is the interdisciplinary field that combines biology, computer science, and information technology to analyze and interpret biological data. </a:t>
            </a:r>
          </a:p>
          <a:p>
            <a:pPr marL="0" indent="0">
              <a:lnSpc>
                <a:spcPts val="2799"/>
              </a:lnSpc>
              <a:buNone/>
            </a:pPr>
            <a:endParaRPr lang="en-US" sz="2400" dirty="0">
              <a:latin typeface="Noto Sans TC" pitchFamily="34" charset="0"/>
              <a:ea typeface="Noto Sans TC" pitchFamily="34" charset="-122"/>
              <a:cs typeface="Noto Sans TC" pitchFamily="34" charset="-120"/>
            </a:endParaRPr>
          </a:p>
          <a:p>
            <a:pPr marL="0" indent="0">
              <a:lnSpc>
                <a:spcPts val="2799"/>
              </a:lnSpc>
              <a:buNone/>
            </a:pPr>
            <a:r>
              <a:rPr lang="en-US" sz="2400" dirty="0">
                <a:latin typeface="Noto Sans TC" pitchFamily="34" charset="0"/>
                <a:ea typeface="Noto Sans TC" pitchFamily="34" charset="-122"/>
                <a:cs typeface="Noto Sans TC" pitchFamily="34" charset="-120"/>
              </a:rPr>
              <a:t>It plays a crucial role in advancing our understanding of genomics, proteomics, and other areas of modern biology.</a:t>
            </a:r>
          </a:p>
          <a:p>
            <a:pPr marL="0" indent="0">
              <a:lnSpc>
                <a:spcPts val="2799"/>
              </a:lnSpc>
              <a:buNone/>
            </a:pPr>
            <a:endParaRPr lang="en-US" sz="2400" dirty="0">
              <a:latin typeface="Noto Sans TC" pitchFamily="34" charset="0"/>
              <a:ea typeface="Noto Sans TC" pitchFamily="34" charset="-122"/>
            </a:endParaRPr>
          </a:p>
        </p:txBody>
      </p:sp>
      <p:sp>
        <p:nvSpPr>
          <p:cNvPr id="9" name="Text 4"/>
          <p:cNvSpPr/>
          <p:nvPr/>
        </p:nvSpPr>
        <p:spPr>
          <a:xfrm>
            <a:off x="1299686" y="5880973"/>
            <a:ext cx="185678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7070C">
              <a:alpha val="80000"/>
            </a:srgbClr>
          </a:solidFill>
          <a:ln/>
        </p:spPr>
        <p:txBody>
          <a:bodyPr/>
          <a:lstStyle/>
          <a:p>
            <a:endParaRPr lang="en-US"/>
          </a:p>
        </p:txBody>
      </p:sp>
      <p:sp>
        <p:nvSpPr>
          <p:cNvPr id="6" name="Text 2"/>
          <p:cNvSpPr/>
          <p:nvPr/>
        </p:nvSpPr>
        <p:spPr>
          <a:xfrm>
            <a:off x="1021992" y="665678"/>
            <a:ext cx="9917787" cy="694373"/>
          </a:xfrm>
          <a:prstGeom prst="rect">
            <a:avLst/>
          </a:prstGeom>
          <a:noFill/>
          <a:ln/>
        </p:spPr>
        <p:txBody>
          <a:bodyPr wrap="none" rtlCol="0" anchor="t"/>
          <a:lstStyle/>
          <a:p>
            <a:pPr marL="0" indent="0">
              <a:lnSpc>
                <a:spcPts val="5468"/>
              </a:lnSpc>
              <a:buNone/>
            </a:pPr>
            <a:r>
              <a:rPr lang="en-US" sz="6000" dirty="0">
                <a:solidFill>
                  <a:srgbClr val="B380FF"/>
                </a:solidFill>
                <a:latin typeface="Sora" pitchFamily="34" charset="0"/>
                <a:ea typeface="Sora" pitchFamily="34" charset="-122"/>
                <a:cs typeface="Sora" pitchFamily="34" charset="-120"/>
              </a:rPr>
              <a:t>Fundamentals of Molecular Biology</a:t>
            </a:r>
            <a:endParaRPr lang="en-US" sz="6000" dirty="0"/>
          </a:p>
        </p:txBody>
      </p:sp>
      <p:sp>
        <p:nvSpPr>
          <p:cNvPr id="7" name="Text 3"/>
          <p:cNvSpPr/>
          <p:nvPr/>
        </p:nvSpPr>
        <p:spPr>
          <a:xfrm>
            <a:off x="1021992" y="2041994"/>
            <a:ext cx="10554414" cy="1421606"/>
          </a:xfrm>
          <a:prstGeom prst="rect">
            <a:avLst/>
          </a:prstGeom>
          <a:noFill/>
          <a:ln/>
        </p:spPr>
        <p:txBody>
          <a:bodyPr wrap="square" rtlCol="0" anchor="t"/>
          <a:lstStyle/>
          <a:p>
            <a:pPr marL="457200" indent="-457200">
              <a:lnSpc>
                <a:spcPts val="2799"/>
              </a:lnSpc>
              <a:buFont typeface="Arial" panose="020B0604020202020204" pitchFamily="34" charset="0"/>
              <a:buChar char="•"/>
            </a:pPr>
            <a:r>
              <a:rPr lang="en-US" sz="2800" dirty="0">
                <a:solidFill>
                  <a:srgbClr val="E0D6DE"/>
                </a:solidFill>
                <a:latin typeface="Noto Sans TC" pitchFamily="34" charset="0"/>
                <a:ea typeface="Noto Sans TC" pitchFamily="34" charset="-122"/>
                <a:cs typeface="Noto Sans TC" pitchFamily="34" charset="-120"/>
              </a:rPr>
              <a:t>Molecular biology delves into the fundamental building blocks of life - DNA, RNA, and proteins. It explores how genetic information is stored, expressed, and replicated within cells. This field examines the complex </a:t>
            </a:r>
            <a:r>
              <a:rPr lang="en-US" sz="2800" b="1" dirty="0">
                <a:solidFill>
                  <a:srgbClr val="E0D6DE"/>
                </a:solidFill>
                <a:latin typeface="Noto Sans TC" pitchFamily="34" charset="0"/>
                <a:ea typeface="Noto Sans TC" pitchFamily="34" charset="-122"/>
                <a:cs typeface="Noto Sans TC" pitchFamily="34" charset="-120"/>
              </a:rPr>
              <a:t>molecular mechanisms</a:t>
            </a:r>
            <a:r>
              <a:rPr lang="en-US" sz="2800" dirty="0">
                <a:solidFill>
                  <a:srgbClr val="E0D6DE"/>
                </a:solidFill>
                <a:latin typeface="Noto Sans TC" pitchFamily="34" charset="0"/>
                <a:ea typeface="Noto Sans TC" pitchFamily="34" charset="-122"/>
                <a:cs typeface="Noto Sans TC" pitchFamily="34" charset="-120"/>
              </a:rPr>
              <a:t> that drive essential biological processes like </a:t>
            </a:r>
            <a:r>
              <a:rPr lang="en-US" sz="2800" u="sng" dirty="0">
                <a:solidFill>
                  <a:srgbClr val="B380FF"/>
                </a:solidFill>
                <a:latin typeface="Noto Sans TC" pitchFamily="34" charset="0"/>
                <a:ea typeface="Noto Sans TC" pitchFamily="34" charset="-122"/>
                <a:cs typeface="Noto Sans TC" pitchFamily="34" charset="-120"/>
                <a:hlinkClick r:id="rId5">
                  <a:extLst>
                    <a:ext uri="{A12FA001-AC4F-418D-AE19-62706E023703}">
                      <ahyp:hlinkClr xmlns:ahyp="http://schemas.microsoft.com/office/drawing/2018/hyperlinkcolor" val="tx"/>
                    </a:ext>
                  </a:extLst>
                </a:hlinkClick>
              </a:rPr>
              <a:t>gene expression</a:t>
            </a:r>
            <a:r>
              <a:rPr lang="en-US" sz="2800" dirty="0">
                <a:solidFill>
                  <a:srgbClr val="E0D6DE"/>
                </a:solidFill>
                <a:latin typeface="Noto Sans TC" pitchFamily="34" charset="0"/>
                <a:ea typeface="Noto Sans TC" pitchFamily="34" charset="-122"/>
                <a:cs typeface="Noto Sans TC" pitchFamily="34" charset="-120"/>
              </a:rPr>
              <a:t>, </a:t>
            </a:r>
            <a:r>
              <a:rPr lang="en-US" sz="2800" u="sng" dirty="0">
                <a:solidFill>
                  <a:srgbClr val="B380FF"/>
                </a:solidFill>
                <a:latin typeface="Noto Sans TC" pitchFamily="34" charset="0"/>
                <a:ea typeface="Noto Sans TC" pitchFamily="34" charset="-122"/>
                <a:cs typeface="Noto Sans TC" pitchFamily="34" charset="-120"/>
                <a:hlinkClick r:id="rId6">
                  <a:extLst>
                    <a:ext uri="{A12FA001-AC4F-418D-AE19-62706E023703}">
                      <ahyp:hlinkClr xmlns:ahyp="http://schemas.microsoft.com/office/drawing/2018/hyperlinkcolor" val="tx"/>
                    </a:ext>
                  </a:extLst>
                </a:hlinkClick>
              </a:rPr>
              <a:t>DNA replication</a:t>
            </a:r>
            <a:r>
              <a:rPr lang="en-US" sz="2800" dirty="0">
                <a:solidFill>
                  <a:srgbClr val="E0D6DE"/>
                </a:solidFill>
                <a:latin typeface="Noto Sans TC" pitchFamily="34" charset="0"/>
                <a:ea typeface="Noto Sans TC" pitchFamily="34" charset="-122"/>
                <a:cs typeface="Noto Sans TC" pitchFamily="34" charset="-120"/>
              </a:rPr>
              <a:t>, and </a:t>
            </a:r>
            <a:r>
              <a:rPr lang="en-US" sz="2800" u="sng" dirty="0">
                <a:solidFill>
                  <a:srgbClr val="B380FF"/>
                </a:solidFill>
                <a:latin typeface="Noto Sans TC" pitchFamily="34" charset="0"/>
                <a:ea typeface="Noto Sans TC" pitchFamily="34" charset="-122"/>
                <a:cs typeface="Noto Sans TC" pitchFamily="34" charset="-120"/>
                <a:hlinkClick r:id="rId7">
                  <a:extLst>
                    <a:ext uri="{A12FA001-AC4F-418D-AE19-62706E023703}">
                      <ahyp:hlinkClr xmlns:ahyp="http://schemas.microsoft.com/office/drawing/2018/hyperlinkcolor" val="tx"/>
                    </a:ext>
                  </a:extLst>
                </a:hlinkClick>
              </a:rPr>
              <a:t>protein synthesis</a:t>
            </a:r>
            <a:r>
              <a:rPr lang="en-US" sz="2800" dirty="0">
                <a:solidFill>
                  <a:srgbClr val="E0D6DE"/>
                </a:solidFill>
                <a:latin typeface="Noto Sans TC" pitchFamily="34" charset="0"/>
                <a:ea typeface="Noto Sans TC" pitchFamily="34" charset="-122"/>
                <a:cs typeface="Noto Sans TC" pitchFamily="34" charset="-120"/>
              </a:rPr>
              <a:t>.</a:t>
            </a:r>
          </a:p>
          <a:p>
            <a:pPr marL="457200" indent="-457200">
              <a:lnSpc>
                <a:spcPts val="2799"/>
              </a:lnSpc>
              <a:buFont typeface="Arial" panose="020B0604020202020204" pitchFamily="34" charset="0"/>
              <a:buChar char="•"/>
            </a:pPr>
            <a:endParaRPr lang="en-US" sz="2800" dirty="0">
              <a:solidFill>
                <a:srgbClr val="E0D6DE"/>
              </a:solidFill>
              <a:latin typeface="Noto Sans TC" pitchFamily="34" charset="0"/>
              <a:ea typeface="Noto Sans TC" pitchFamily="34" charset="-122"/>
              <a:cs typeface="Noto Sans TC" pitchFamily="34" charset="-120"/>
            </a:endParaRPr>
          </a:p>
          <a:p>
            <a:pPr marL="457200" indent="-457200">
              <a:lnSpc>
                <a:spcPts val="2799"/>
              </a:lnSpc>
              <a:buFont typeface="Arial" panose="020B0604020202020204" pitchFamily="34" charset="0"/>
              <a:buChar char="•"/>
            </a:pPr>
            <a:endParaRPr lang="en-US" sz="2800" dirty="0"/>
          </a:p>
        </p:txBody>
      </p:sp>
      <p:sp>
        <p:nvSpPr>
          <p:cNvPr id="8" name="Text 4"/>
          <p:cNvSpPr/>
          <p:nvPr/>
        </p:nvSpPr>
        <p:spPr>
          <a:xfrm>
            <a:off x="1021992" y="4788342"/>
            <a:ext cx="10554414" cy="1421606"/>
          </a:xfrm>
          <a:prstGeom prst="rect">
            <a:avLst/>
          </a:prstGeom>
          <a:noFill/>
          <a:ln/>
        </p:spPr>
        <p:txBody>
          <a:bodyPr wrap="square" rtlCol="0" anchor="t"/>
          <a:lstStyle/>
          <a:p>
            <a:pPr marL="457200" indent="-457200">
              <a:lnSpc>
                <a:spcPts val="2799"/>
              </a:lnSpc>
              <a:buFont typeface="Arial" panose="020B0604020202020204" pitchFamily="34" charset="0"/>
              <a:buChar char="•"/>
            </a:pPr>
            <a:r>
              <a:rPr lang="en-US" sz="2800" dirty="0">
                <a:solidFill>
                  <a:srgbClr val="E0D6DE"/>
                </a:solidFill>
                <a:latin typeface="Noto Sans TC" pitchFamily="34" charset="0"/>
                <a:ea typeface="Noto Sans TC" pitchFamily="34" charset="-122"/>
                <a:cs typeface="Noto Sans TC" pitchFamily="34" charset="-120"/>
              </a:rPr>
              <a:t>Understanding the </a:t>
            </a:r>
            <a:r>
              <a:rPr lang="en-US" sz="2800" i="1" dirty="0">
                <a:solidFill>
                  <a:srgbClr val="E0D6DE"/>
                </a:solidFill>
                <a:latin typeface="Noto Sans TC" pitchFamily="34" charset="0"/>
                <a:ea typeface="Noto Sans TC" pitchFamily="34" charset="-122"/>
                <a:cs typeface="Noto Sans TC" pitchFamily="34" charset="-120"/>
              </a:rPr>
              <a:t>molecular structures</a:t>
            </a:r>
            <a:r>
              <a:rPr lang="en-US" sz="2800" dirty="0">
                <a:solidFill>
                  <a:srgbClr val="E0D6DE"/>
                </a:solidFill>
                <a:latin typeface="Noto Sans TC" pitchFamily="34" charset="0"/>
                <a:ea typeface="Noto Sans TC" pitchFamily="34" charset="-122"/>
                <a:cs typeface="Noto Sans TC" pitchFamily="34" charset="-120"/>
              </a:rPr>
              <a:t> of living organisms is crucial for advancing fields like genetics, </a:t>
            </a:r>
            <a:r>
              <a:rPr lang="en-US" sz="2800" u="sng" dirty="0">
                <a:solidFill>
                  <a:srgbClr val="B380FF"/>
                </a:solidFill>
                <a:latin typeface="Noto Sans TC" pitchFamily="34" charset="0"/>
                <a:ea typeface="Noto Sans TC" pitchFamily="34" charset="-122"/>
                <a:cs typeface="Noto Sans TC" pitchFamily="34" charset="-120"/>
                <a:hlinkClick r:id="rId8">
                  <a:extLst>
                    <a:ext uri="{A12FA001-AC4F-418D-AE19-62706E023703}">
                      <ahyp:hlinkClr xmlns:ahyp="http://schemas.microsoft.com/office/drawing/2018/hyperlinkcolor" val="tx"/>
                    </a:ext>
                  </a:extLst>
                </a:hlinkClick>
              </a:rPr>
              <a:t>biotechnology</a:t>
            </a:r>
            <a:r>
              <a:rPr lang="en-US" sz="2800" dirty="0">
                <a:solidFill>
                  <a:srgbClr val="E0D6DE"/>
                </a:solidFill>
                <a:latin typeface="Noto Sans TC" pitchFamily="34" charset="0"/>
                <a:ea typeface="Noto Sans TC" pitchFamily="34" charset="-122"/>
                <a:cs typeface="Noto Sans TC" pitchFamily="34" charset="-120"/>
              </a:rPr>
              <a:t>, and </a:t>
            </a:r>
            <a:r>
              <a:rPr lang="en-US" sz="2800" u="sng" dirty="0">
                <a:solidFill>
                  <a:srgbClr val="B380FF"/>
                </a:solidFill>
                <a:latin typeface="Noto Sans TC" pitchFamily="34" charset="0"/>
                <a:ea typeface="Noto Sans TC" pitchFamily="34" charset="-122"/>
                <a:cs typeface="Noto Sans TC" pitchFamily="34" charset="-120"/>
                <a:hlinkClick r:id="rId9">
                  <a:extLst>
                    <a:ext uri="{A12FA001-AC4F-418D-AE19-62706E023703}">
                      <ahyp:hlinkClr xmlns:ahyp="http://schemas.microsoft.com/office/drawing/2018/hyperlinkcolor" val="tx"/>
                    </a:ext>
                  </a:extLst>
                </a:hlinkClick>
              </a:rPr>
              <a:t>bioinformatics</a:t>
            </a:r>
            <a:r>
              <a:rPr lang="en-US" sz="2800" dirty="0">
                <a:solidFill>
                  <a:srgbClr val="E0D6DE"/>
                </a:solidFill>
                <a:latin typeface="Noto Sans TC" pitchFamily="34" charset="0"/>
                <a:ea typeface="Noto Sans TC" pitchFamily="34" charset="-122"/>
                <a:cs typeface="Noto Sans TC" pitchFamily="34" charset="-120"/>
              </a:rPr>
              <a:t>. Researchers leverage these insights to develop </a:t>
            </a:r>
            <a:r>
              <a:rPr lang="en-US" sz="2800" b="1" dirty="0">
                <a:solidFill>
                  <a:srgbClr val="E0D6DE"/>
                </a:solidFill>
                <a:latin typeface="Noto Sans TC" pitchFamily="34" charset="0"/>
                <a:ea typeface="Noto Sans TC" pitchFamily="34" charset="-122"/>
                <a:cs typeface="Noto Sans TC" pitchFamily="34" charset="-120"/>
              </a:rPr>
              <a:t>innovative therapies</a:t>
            </a:r>
            <a:r>
              <a:rPr lang="en-US" sz="2800" dirty="0">
                <a:solidFill>
                  <a:srgbClr val="E0D6DE"/>
                </a:solidFill>
                <a:latin typeface="Noto Sans TC" pitchFamily="34" charset="0"/>
                <a:ea typeface="Noto Sans TC" pitchFamily="34" charset="-122"/>
                <a:cs typeface="Noto Sans TC" pitchFamily="34" charset="-120"/>
              </a:rPr>
              <a:t>, engineer novel </a:t>
            </a:r>
            <a:r>
              <a:rPr lang="en-US" sz="2800" u="sng" dirty="0">
                <a:solidFill>
                  <a:srgbClr val="B380FF"/>
                </a:solidFill>
                <a:latin typeface="Noto Sans TC" pitchFamily="34" charset="0"/>
                <a:ea typeface="Noto Sans TC" pitchFamily="34" charset="-122"/>
                <a:cs typeface="Noto Sans TC" pitchFamily="34" charset="-120"/>
                <a:hlinkClick r:id="rId10">
                  <a:extLst>
                    <a:ext uri="{A12FA001-AC4F-418D-AE19-62706E023703}">
                      <ahyp:hlinkClr xmlns:ahyp="http://schemas.microsoft.com/office/drawing/2018/hyperlinkcolor" val="tx"/>
                    </a:ext>
                  </a:extLst>
                </a:hlinkClick>
              </a:rPr>
              <a:t>genetically modified organisms</a:t>
            </a:r>
            <a:r>
              <a:rPr lang="en-US" sz="2800" dirty="0">
                <a:solidFill>
                  <a:srgbClr val="E0D6DE"/>
                </a:solidFill>
                <a:latin typeface="Noto Sans TC" pitchFamily="34" charset="0"/>
                <a:ea typeface="Noto Sans TC" pitchFamily="34" charset="-122"/>
                <a:cs typeface="Noto Sans TC" pitchFamily="34" charset="-120"/>
              </a:rPr>
              <a:t>, and unravel the mysteries of complex biological systems.</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C352E1-A68A-80AB-DD64-D3385ACF01C4}"/>
              </a:ext>
            </a:extLst>
          </p:cNvPr>
          <p:cNvSpPr txBox="1"/>
          <p:nvPr/>
        </p:nvSpPr>
        <p:spPr>
          <a:xfrm>
            <a:off x="7339882" y="248322"/>
            <a:ext cx="6796405" cy="2168766"/>
          </a:xfrm>
          <a:prstGeom prst="rect">
            <a:avLst/>
          </a:prstGeom>
        </p:spPr>
        <p:txBody>
          <a:bodyPr vert="horz" lIns="91440" tIns="45720" rIns="91440" bIns="45720" rtlCol="0" anchor="ctr">
            <a:noAutofit/>
          </a:bodyPr>
          <a:lstStyle/>
          <a:p>
            <a:pPr defTabSz="914400">
              <a:lnSpc>
                <a:spcPct val="90000"/>
              </a:lnSpc>
              <a:spcBef>
                <a:spcPct val="0"/>
              </a:spcBef>
              <a:spcAft>
                <a:spcPts val="600"/>
              </a:spcAft>
            </a:pPr>
            <a:r>
              <a:rPr lang="en-US" sz="6000" b="1" i="1" dirty="0">
                <a:latin typeface="Amasis MT Pro Black" panose="02040A04050005020304" pitchFamily="18" charset="0"/>
                <a:ea typeface="+mj-ea"/>
                <a:cs typeface="+mj-cs"/>
              </a:rPr>
              <a:t>Emergence of </a:t>
            </a:r>
            <a:r>
              <a:rPr lang="en-US" sz="6000" b="1" i="1" dirty="0" err="1">
                <a:latin typeface="Amasis MT Pro Black" panose="02040A04050005020304" pitchFamily="18" charset="0"/>
                <a:ea typeface="+mj-ea"/>
                <a:cs typeface="+mj-cs"/>
              </a:rPr>
              <a:t>BioInformatics</a:t>
            </a:r>
            <a:r>
              <a:rPr lang="en-US" sz="6000" b="1" i="1" dirty="0">
                <a:latin typeface="Amasis MT Pro Black" panose="02040A04050005020304" pitchFamily="18" charset="0"/>
                <a:ea typeface="+mj-ea"/>
                <a:cs typeface="+mj-cs"/>
              </a:rPr>
              <a:t>:</a:t>
            </a:r>
          </a:p>
        </p:txBody>
      </p:sp>
      <p:pic>
        <p:nvPicPr>
          <p:cNvPr id="6" name="Picture 5">
            <a:extLst>
              <a:ext uri="{FF2B5EF4-FFF2-40B4-BE49-F238E27FC236}">
                <a16:creationId xmlns:a16="http://schemas.microsoft.com/office/drawing/2014/main" id="{D0387ABB-9766-2A26-12C2-20CF0BED0509}"/>
              </a:ext>
            </a:extLst>
          </p:cNvPr>
          <p:cNvPicPr>
            <a:picLocks noChangeAspect="1"/>
          </p:cNvPicPr>
          <p:nvPr/>
        </p:nvPicPr>
        <p:blipFill rotWithShape="1">
          <a:blip r:embed="rId2"/>
          <a:srcRect l="7929" r="32537" b="-1"/>
          <a:stretch/>
        </p:blipFill>
        <p:spPr>
          <a:xfrm>
            <a:off x="-26491" y="10"/>
            <a:ext cx="7339862" cy="82295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TextBox 2">
            <a:extLst>
              <a:ext uri="{FF2B5EF4-FFF2-40B4-BE49-F238E27FC236}">
                <a16:creationId xmlns:a16="http://schemas.microsoft.com/office/drawing/2014/main" id="{2AADEA6A-4785-76AD-E363-5F59E93C1B63}"/>
              </a:ext>
            </a:extLst>
          </p:cNvPr>
          <p:cNvSpPr txBox="1"/>
          <p:nvPr/>
        </p:nvSpPr>
        <p:spPr>
          <a:xfrm>
            <a:off x="7260379" y="2417088"/>
            <a:ext cx="7339862" cy="4612399"/>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2400" dirty="0"/>
              <a:t>Complexity Challenge: Traditional methods struggled to handle the complexity of biological systems, which operate at multiple levels.</a:t>
            </a:r>
          </a:p>
          <a:p>
            <a:pPr indent="-228600" defTabSz="914400">
              <a:lnSpc>
                <a:spcPct val="90000"/>
              </a:lnSpc>
              <a:spcAft>
                <a:spcPts val="600"/>
              </a:spcAft>
              <a:buFont typeface="Arial" panose="020B0604020202020204" pitchFamily="34" charset="0"/>
              <a:buChar char="•"/>
            </a:pPr>
            <a:endParaRPr lang="en-US" sz="2400" dirty="0"/>
          </a:p>
          <a:p>
            <a:pPr indent="-228600" defTabSz="914400">
              <a:lnSpc>
                <a:spcPct val="90000"/>
              </a:lnSpc>
              <a:spcAft>
                <a:spcPts val="600"/>
              </a:spcAft>
              <a:buFont typeface="Arial" panose="020B0604020202020204" pitchFamily="34" charset="0"/>
              <a:buChar char="•"/>
            </a:pPr>
            <a:r>
              <a:rPr lang="en-US" sz="2400" dirty="0"/>
              <a:t>Interdisciplinary Fusion: Bioinformatics fused biology with computer science, math, and stats, offering computational tools to analyze biological data.</a:t>
            </a:r>
          </a:p>
          <a:p>
            <a:pPr indent="-228600" defTabSz="914400">
              <a:lnSpc>
                <a:spcPct val="90000"/>
              </a:lnSpc>
              <a:spcAft>
                <a:spcPts val="600"/>
              </a:spcAft>
              <a:buFont typeface="Arial" panose="020B0604020202020204" pitchFamily="34" charset="0"/>
              <a:buChar char="•"/>
            </a:pPr>
            <a:endParaRPr lang="en-US" sz="2400" dirty="0"/>
          </a:p>
          <a:p>
            <a:pPr indent="-228600" defTabSz="914400">
              <a:lnSpc>
                <a:spcPct val="90000"/>
              </a:lnSpc>
              <a:spcAft>
                <a:spcPts val="600"/>
              </a:spcAft>
              <a:buFont typeface="Arial" panose="020B0604020202020204" pitchFamily="34" charset="0"/>
              <a:buChar char="•"/>
            </a:pPr>
            <a:r>
              <a:rPr lang="en-US" sz="2400" dirty="0"/>
              <a:t>Predictive Power: It provided predictive models to understand biological systems' dynamics and behaviors.</a:t>
            </a:r>
          </a:p>
          <a:p>
            <a:pPr indent="-228600" defTabSz="914400">
              <a:lnSpc>
                <a:spcPct val="90000"/>
              </a:lnSpc>
              <a:spcAft>
                <a:spcPts val="600"/>
              </a:spcAft>
              <a:buFont typeface="Arial" panose="020B0604020202020204" pitchFamily="34" charset="0"/>
              <a:buChar char="•"/>
            </a:pPr>
            <a:endParaRPr lang="en-US" sz="2400" dirty="0"/>
          </a:p>
          <a:p>
            <a:pPr indent="-228600" defTabSz="914400">
              <a:lnSpc>
                <a:spcPct val="90000"/>
              </a:lnSpc>
              <a:spcAft>
                <a:spcPts val="600"/>
              </a:spcAft>
              <a:buFont typeface="Arial" panose="020B0604020202020204" pitchFamily="34" charset="0"/>
              <a:buChar char="•"/>
            </a:pPr>
            <a:r>
              <a:rPr lang="en-US" sz="2400" dirty="0"/>
              <a:t>Impactful Applications: Bioinformatics revolutionized drug discovery, disease research, and personalized medicine by analyzing genomic, transcriptomic, and proteomic data.</a:t>
            </a:r>
          </a:p>
        </p:txBody>
      </p:sp>
    </p:spTree>
    <p:extLst>
      <p:ext uri="{BB962C8B-B14F-4D97-AF65-F5344CB8AC3E}">
        <p14:creationId xmlns:p14="http://schemas.microsoft.com/office/powerpoint/2010/main" val="1167178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8573" y="-427672"/>
            <a:ext cx="14630400" cy="9186743"/>
          </a:xfrm>
          <a:prstGeom prst="rect">
            <a:avLst/>
          </a:prstGeom>
          <a:solidFill>
            <a:srgbClr val="07070C"/>
          </a:solidFill>
          <a:ln/>
        </p:spPr>
        <p:txBody>
          <a:bodyPr/>
          <a:lstStyle/>
          <a:p>
            <a:endParaRPr lang="en-US" dirty="0"/>
          </a:p>
        </p:txBody>
      </p:sp>
      <p:sp>
        <p:nvSpPr>
          <p:cNvPr id="4" name="Text 1"/>
          <p:cNvSpPr/>
          <p:nvPr/>
        </p:nvSpPr>
        <p:spPr>
          <a:xfrm>
            <a:off x="406400" y="427673"/>
            <a:ext cx="13428133" cy="972026"/>
          </a:xfrm>
          <a:prstGeom prst="rect">
            <a:avLst/>
          </a:prstGeom>
          <a:noFill/>
          <a:ln/>
        </p:spPr>
        <p:txBody>
          <a:bodyPr wrap="square" rtlCol="0" anchor="t"/>
          <a:lstStyle/>
          <a:p>
            <a:pPr marL="0" indent="0">
              <a:lnSpc>
                <a:spcPts val="3827"/>
              </a:lnSpc>
              <a:buNone/>
            </a:pPr>
            <a:r>
              <a:rPr lang="en-US" sz="4800" dirty="0">
                <a:solidFill>
                  <a:srgbClr val="B380FF"/>
                </a:solidFill>
                <a:latin typeface="Sora" pitchFamily="34" charset="0"/>
                <a:ea typeface="Sora" pitchFamily="34" charset="-122"/>
                <a:cs typeface="Sora" pitchFamily="34" charset="-120"/>
              </a:rPr>
              <a:t>Bioinformatics Applications</a:t>
            </a:r>
            <a:endParaRPr lang="en-US" sz="4800" dirty="0"/>
          </a:p>
        </p:txBody>
      </p:sp>
      <p:pic>
        <p:nvPicPr>
          <p:cNvPr id="5" name="Image 1" descr="preencoded.png"/>
          <p:cNvPicPr>
            <a:picLocks noChangeAspect="1"/>
          </p:cNvPicPr>
          <p:nvPr/>
        </p:nvPicPr>
        <p:blipFill>
          <a:blip r:embed="rId4"/>
          <a:stretch>
            <a:fillRect/>
          </a:stretch>
        </p:blipFill>
        <p:spPr>
          <a:xfrm>
            <a:off x="5102423" y="1710690"/>
            <a:ext cx="731401" cy="1144667"/>
          </a:xfrm>
          <a:prstGeom prst="rect">
            <a:avLst/>
          </a:prstGeom>
        </p:spPr>
      </p:pic>
      <p:sp>
        <p:nvSpPr>
          <p:cNvPr id="6" name="Text 2"/>
          <p:cNvSpPr/>
          <p:nvPr/>
        </p:nvSpPr>
        <p:spPr>
          <a:xfrm>
            <a:off x="5426988" y="2275880"/>
            <a:ext cx="82272" cy="310991"/>
          </a:xfrm>
          <a:prstGeom prst="rect">
            <a:avLst/>
          </a:prstGeom>
          <a:noFill/>
          <a:ln/>
        </p:spPr>
        <p:txBody>
          <a:bodyPr wrap="none" rtlCol="0" anchor="t"/>
          <a:lstStyle/>
          <a:p>
            <a:pPr marL="0" indent="0" algn="ctr">
              <a:lnSpc>
                <a:spcPts val="2449"/>
              </a:lnSpc>
              <a:buNone/>
            </a:pPr>
            <a:r>
              <a:rPr lang="en-US" sz="1531" dirty="0">
                <a:solidFill>
                  <a:srgbClr val="B380FF"/>
                </a:solidFill>
                <a:latin typeface="Sora" pitchFamily="34" charset="0"/>
                <a:ea typeface="Sora" pitchFamily="34" charset="-122"/>
                <a:cs typeface="Sora" pitchFamily="34" charset="-120"/>
              </a:rPr>
              <a:t>1</a:t>
            </a:r>
            <a:endParaRPr lang="en-US" sz="1531" dirty="0"/>
          </a:p>
        </p:txBody>
      </p:sp>
      <p:sp>
        <p:nvSpPr>
          <p:cNvPr id="7" name="Text 3"/>
          <p:cNvSpPr/>
          <p:nvPr/>
        </p:nvSpPr>
        <p:spPr>
          <a:xfrm>
            <a:off x="5989320" y="1990487"/>
            <a:ext cx="1944172" cy="243007"/>
          </a:xfrm>
          <a:prstGeom prst="rect">
            <a:avLst/>
          </a:prstGeom>
          <a:noFill/>
          <a:ln/>
        </p:spPr>
        <p:txBody>
          <a:bodyPr wrap="none" rtlCol="0" anchor="t"/>
          <a:lstStyle/>
          <a:p>
            <a:pPr marL="0" indent="0" algn="l">
              <a:lnSpc>
                <a:spcPts val="1914"/>
              </a:lnSpc>
              <a:buNone/>
            </a:pPr>
            <a:r>
              <a:rPr lang="en-US" sz="1531" dirty="0">
                <a:solidFill>
                  <a:srgbClr val="B380FF"/>
                </a:solidFill>
                <a:latin typeface="Sora" pitchFamily="34" charset="0"/>
                <a:ea typeface="Sora" pitchFamily="34" charset="-122"/>
                <a:cs typeface="Sora" pitchFamily="34" charset="-120"/>
              </a:rPr>
              <a:t>Medicine</a:t>
            </a:r>
            <a:endParaRPr lang="en-US" sz="1531" dirty="0"/>
          </a:p>
        </p:txBody>
      </p:sp>
      <p:sp>
        <p:nvSpPr>
          <p:cNvPr id="8" name="Text 4"/>
          <p:cNvSpPr/>
          <p:nvPr/>
        </p:nvSpPr>
        <p:spPr>
          <a:xfrm>
            <a:off x="5989320" y="2326719"/>
            <a:ext cx="4132778" cy="248722"/>
          </a:xfrm>
          <a:prstGeom prst="rect">
            <a:avLst/>
          </a:prstGeom>
          <a:noFill/>
          <a:ln/>
        </p:spPr>
        <p:txBody>
          <a:bodyPr wrap="none" rtlCol="0" anchor="t"/>
          <a:lstStyle/>
          <a:p>
            <a:pPr marL="0" indent="0" algn="l">
              <a:lnSpc>
                <a:spcPts val="1960"/>
              </a:lnSpc>
              <a:buNone/>
            </a:pPr>
            <a:r>
              <a:rPr lang="en-US" sz="1225" dirty="0">
                <a:solidFill>
                  <a:srgbClr val="E0D6DE"/>
                </a:solidFill>
                <a:latin typeface="Noto Sans TC" pitchFamily="34" charset="0"/>
                <a:ea typeface="Noto Sans TC" pitchFamily="34" charset="-122"/>
                <a:cs typeface="Noto Sans TC" pitchFamily="34" charset="-120"/>
              </a:rPr>
              <a:t>Drug discovery, personalized medicine, disease diagnosis</a:t>
            </a:r>
            <a:endParaRPr lang="en-US" sz="1225" dirty="0"/>
          </a:p>
        </p:txBody>
      </p:sp>
      <p:sp>
        <p:nvSpPr>
          <p:cNvPr id="9" name="Shape 5"/>
          <p:cNvSpPr/>
          <p:nvPr/>
        </p:nvSpPr>
        <p:spPr>
          <a:xfrm>
            <a:off x="5872639" y="2867829"/>
            <a:ext cx="5097780" cy="9704"/>
          </a:xfrm>
          <a:prstGeom prst="rect">
            <a:avLst/>
          </a:prstGeom>
          <a:solidFill>
            <a:srgbClr val="B380FF"/>
          </a:solidFill>
          <a:ln/>
        </p:spPr>
        <p:txBody>
          <a:bodyPr/>
          <a:lstStyle/>
          <a:p>
            <a:endParaRPr lang="en-US"/>
          </a:p>
        </p:txBody>
      </p:sp>
      <p:pic>
        <p:nvPicPr>
          <p:cNvPr id="10" name="Image 2" descr="preencoded.png"/>
          <p:cNvPicPr>
            <a:picLocks noChangeAspect="1"/>
          </p:cNvPicPr>
          <p:nvPr/>
        </p:nvPicPr>
        <p:blipFill>
          <a:blip r:embed="rId5"/>
          <a:stretch>
            <a:fillRect/>
          </a:stretch>
        </p:blipFill>
        <p:spPr>
          <a:xfrm>
            <a:off x="4736663" y="2894171"/>
            <a:ext cx="1462802" cy="1144667"/>
          </a:xfrm>
          <a:prstGeom prst="rect">
            <a:avLst/>
          </a:prstGeom>
        </p:spPr>
      </p:pic>
      <p:sp>
        <p:nvSpPr>
          <p:cNvPr id="11" name="Text 6"/>
          <p:cNvSpPr/>
          <p:nvPr/>
        </p:nvSpPr>
        <p:spPr>
          <a:xfrm>
            <a:off x="5407462" y="3311009"/>
            <a:ext cx="121087" cy="310991"/>
          </a:xfrm>
          <a:prstGeom prst="rect">
            <a:avLst/>
          </a:prstGeom>
          <a:noFill/>
          <a:ln/>
        </p:spPr>
        <p:txBody>
          <a:bodyPr wrap="none" rtlCol="0" anchor="t"/>
          <a:lstStyle/>
          <a:p>
            <a:pPr marL="0" indent="0" algn="ctr">
              <a:lnSpc>
                <a:spcPts val="2449"/>
              </a:lnSpc>
              <a:buNone/>
            </a:pPr>
            <a:r>
              <a:rPr lang="en-US" sz="1531" dirty="0">
                <a:solidFill>
                  <a:srgbClr val="B380FF"/>
                </a:solidFill>
                <a:latin typeface="Sora" pitchFamily="34" charset="0"/>
                <a:ea typeface="Sora" pitchFamily="34" charset="-122"/>
                <a:cs typeface="Sora" pitchFamily="34" charset="-120"/>
              </a:rPr>
              <a:t>2</a:t>
            </a:r>
            <a:endParaRPr lang="en-US" sz="1531" dirty="0"/>
          </a:p>
        </p:txBody>
      </p:sp>
      <p:sp>
        <p:nvSpPr>
          <p:cNvPr id="12" name="Text 7"/>
          <p:cNvSpPr/>
          <p:nvPr/>
        </p:nvSpPr>
        <p:spPr>
          <a:xfrm>
            <a:off x="6354961" y="3173968"/>
            <a:ext cx="1944172" cy="243007"/>
          </a:xfrm>
          <a:prstGeom prst="rect">
            <a:avLst/>
          </a:prstGeom>
          <a:noFill/>
          <a:ln/>
        </p:spPr>
        <p:txBody>
          <a:bodyPr wrap="none" rtlCol="0" anchor="t"/>
          <a:lstStyle/>
          <a:p>
            <a:pPr marL="0" indent="0" algn="l">
              <a:lnSpc>
                <a:spcPts val="1914"/>
              </a:lnSpc>
              <a:buNone/>
            </a:pPr>
            <a:r>
              <a:rPr lang="en-US" sz="1531" dirty="0">
                <a:solidFill>
                  <a:srgbClr val="B380FF"/>
                </a:solidFill>
                <a:latin typeface="Sora" pitchFamily="34" charset="0"/>
                <a:ea typeface="Sora" pitchFamily="34" charset="-122"/>
                <a:cs typeface="Sora" pitchFamily="34" charset="-120"/>
              </a:rPr>
              <a:t>Agriculture</a:t>
            </a:r>
            <a:endParaRPr lang="en-US" sz="1531" dirty="0"/>
          </a:p>
        </p:txBody>
      </p:sp>
      <p:sp>
        <p:nvSpPr>
          <p:cNvPr id="13" name="Text 8"/>
          <p:cNvSpPr/>
          <p:nvPr/>
        </p:nvSpPr>
        <p:spPr>
          <a:xfrm>
            <a:off x="6354961" y="3510201"/>
            <a:ext cx="3708321" cy="248722"/>
          </a:xfrm>
          <a:prstGeom prst="rect">
            <a:avLst/>
          </a:prstGeom>
          <a:noFill/>
          <a:ln/>
        </p:spPr>
        <p:txBody>
          <a:bodyPr wrap="none" rtlCol="0" anchor="t"/>
          <a:lstStyle/>
          <a:p>
            <a:pPr marL="0" indent="0" algn="l">
              <a:lnSpc>
                <a:spcPts val="1960"/>
              </a:lnSpc>
              <a:buNone/>
            </a:pPr>
            <a:r>
              <a:rPr lang="en-US" sz="1225" dirty="0">
                <a:solidFill>
                  <a:srgbClr val="E0D6DE"/>
                </a:solidFill>
                <a:latin typeface="Noto Sans TC" pitchFamily="34" charset="0"/>
                <a:ea typeface="Noto Sans TC" pitchFamily="34" charset="-122"/>
                <a:cs typeface="Noto Sans TC" pitchFamily="34" charset="-120"/>
              </a:rPr>
              <a:t>Crop improvement, livestock breeding, pest control</a:t>
            </a:r>
            <a:endParaRPr lang="en-US" sz="1225" dirty="0"/>
          </a:p>
        </p:txBody>
      </p:sp>
      <p:sp>
        <p:nvSpPr>
          <p:cNvPr id="14" name="Shape 9"/>
          <p:cNvSpPr/>
          <p:nvPr/>
        </p:nvSpPr>
        <p:spPr>
          <a:xfrm>
            <a:off x="6238280" y="4051310"/>
            <a:ext cx="4732139" cy="9704"/>
          </a:xfrm>
          <a:prstGeom prst="rect">
            <a:avLst/>
          </a:prstGeom>
          <a:solidFill>
            <a:srgbClr val="B380FF"/>
          </a:solidFill>
          <a:ln/>
        </p:spPr>
        <p:txBody>
          <a:bodyPr/>
          <a:lstStyle/>
          <a:p>
            <a:endParaRPr lang="en-US"/>
          </a:p>
        </p:txBody>
      </p:sp>
      <p:pic>
        <p:nvPicPr>
          <p:cNvPr id="15" name="Image 3" descr="preencoded.png"/>
          <p:cNvPicPr>
            <a:picLocks noChangeAspect="1"/>
          </p:cNvPicPr>
          <p:nvPr/>
        </p:nvPicPr>
        <p:blipFill>
          <a:blip r:embed="rId6"/>
          <a:stretch>
            <a:fillRect/>
          </a:stretch>
        </p:blipFill>
        <p:spPr>
          <a:xfrm>
            <a:off x="4371023" y="4077653"/>
            <a:ext cx="2194203" cy="1144667"/>
          </a:xfrm>
          <a:prstGeom prst="rect">
            <a:avLst/>
          </a:prstGeom>
        </p:spPr>
      </p:pic>
      <p:sp>
        <p:nvSpPr>
          <p:cNvPr id="16" name="Text 10"/>
          <p:cNvSpPr/>
          <p:nvPr/>
        </p:nvSpPr>
        <p:spPr>
          <a:xfrm>
            <a:off x="5407819" y="4494490"/>
            <a:ext cx="120491" cy="310991"/>
          </a:xfrm>
          <a:prstGeom prst="rect">
            <a:avLst/>
          </a:prstGeom>
          <a:noFill/>
          <a:ln/>
        </p:spPr>
        <p:txBody>
          <a:bodyPr wrap="none" rtlCol="0" anchor="t"/>
          <a:lstStyle/>
          <a:p>
            <a:pPr marL="0" indent="0" algn="ctr">
              <a:lnSpc>
                <a:spcPts val="2449"/>
              </a:lnSpc>
              <a:buNone/>
            </a:pPr>
            <a:r>
              <a:rPr lang="en-US" sz="1531" dirty="0">
                <a:solidFill>
                  <a:srgbClr val="B380FF"/>
                </a:solidFill>
                <a:latin typeface="Sora" pitchFamily="34" charset="0"/>
                <a:ea typeface="Sora" pitchFamily="34" charset="-122"/>
                <a:cs typeface="Sora" pitchFamily="34" charset="-120"/>
              </a:rPr>
              <a:t>3</a:t>
            </a:r>
            <a:endParaRPr lang="en-US" sz="1531" dirty="0"/>
          </a:p>
        </p:txBody>
      </p:sp>
      <p:sp>
        <p:nvSpPr>
          <p:cNvPr id="17" name="Text 11"/>
          <p:cNvSpPr/>
          <p:nvPr/>
        </p:nvSpPr>
        <p:spPr>
          <a:xfrm>
            <a:off x="6720721" y="4357449"/>
            <a:ext cx="1944172" cy="243007"/>
          </a:xfrm>
          <a:prstGeom prst="rect">
            <a:avLst/>
          </a:prstGeom>
          <a:noFill/>
          <a:ln/>
        </p:spPr>
        <p:txBody>
          <a:bodyPr wrap="none" rtlCol="0" anchor="t"/>
          <a:lstStyle/>
          <a:p>
            <a:pPr marL="0" indent="0" algn="l">
              <a:lnSpc>
                <a:spcPts val="1914"/>
              </a:lnSpc>
              <a:buNone/>
            </a:pPr>
            <a:r>
              <a:rPr lang="en-US" sz="1531" dirty="0">
                <a:solidFill>
                  <a:srgbClr val="B380FF"/>
                </a:solidFill>
                <a:latin typeface="Sora" pitchFamily="34" charset="0"/>
                <a:ea typeface="Sora" pitchFamily="34" charset="-122"/>
                <a:cs typeface="Sora" pitchFamily="34" charset="-120"/>
              </a:rPr>
              <a:t>Environment</a:t>
            </a:r>
            <a:endParaRPr lang="en-US" sz="1531" dirty="0"/>
          </a:p>
        </p:txBody>
      </p:sp>
      <p:sp>
        <p:nvSpPr>
          <p:cNvPr id="18" name="Text 12"/>
          <p:cNvSpPr/>
          <p:nvPr/>
        </p:nvSpPr>
        <p:spPr>
          <a:xfrm>
            <a:off x="6720721" y="4693682"/>
            <a:ext cx="4095036" cy="248722"/>
          </a:xfrm>
          <a:prstGeom prst="rect">
            <a:avLst/>
          </a:prstGeom>
          <a:noFill/>
          <a:ln/>
        </p:spPr>
        <p:txBody>
          <a:bodyPr wrap="none" rtlCol="0" anchor="t"/>
          <a:lstStyle/>
          <a:p>
            <a:pPr marL="0" indent="0" algn="l">
              <a:lnSpc>
                <a:spcPts val="1960"/>
              </a:lnSpc>
              <a:buNone/>
            </a:pPr>
            <a:r>
              <a:rPr lang="en-US" sz="1225" dirty="0">
                <a:solidFill>
                  <a:srgbClr val="E0D6DE"/>
                </a:solidFill>
                <a:latin typeface="Noto Sans TC" pitchFamily="34" charset="0"/>
                <a:ea typeface="Noto Sans TC" pitchFamily="34" charset="-122"/>
                <a:cs typeface="Noto Sans TC" pitchFamily="34" charset="-120"/>
              </a:rPr>
              <a:t>Biodiversity conservation, natural resource management</a:t>
            </a:r>
            <a:endParaRPr lang="en-US" sz="1225" dirty="0"/>
          </a:p>
        </p:txBody>
      </p:sp>
      <p:sp>
        <p:nvSpPr>
          <p:cNvPr id="19" name="Shape 13"/>
          <p:cNvSpPr/>
          <p:nvPr/>
        </p:nvSpPr>
        <p:spPr>
          <a:xfrm>
            <a:off x="6604040" y="5234791"/>
            <a:ext cx="4366379" cy="9704"/>
          </a:xfrm>
          <a:prstGeom prst="rect">
            <a:avLst/>
          </a:prstGeom>
          <a:solidFill>
            <a:srgbClr val="B380FF"/>
          </a:solidFill>
          <a:ln/>
        </p:spPr>
        <p:txBody>
          <a:bodyPr/>
          <a:lstStyle/>
          <a:p>
            <a:endParaRPr lang="en-US"/>
          </a:p>
        </p:txBody>
      </p:sp>
      <p:pic>
        <p:nvPicPr>
          <p:cNvPr id="20" name="Image 4" descr="preencoded.png"/>
          <p:cNvPicPr>
            <a:picLocks noChangeAspect="1"/>
          </p:cNvPicPr>
          <p:nvPr/>
        </p:nvPicPr>
        <p:blipFill>
          <a:blip r:embed="rId7"/>
          <a:stretch>
            <a:fillRect/>
          </a:stretch>
        </p:blipFill>
        <p:spPr>
          <a:xfrm>
            <a:off x="4005262" y="5261134"/>
            <a:ext cx="2925604" cy="1144667"/>
          </a:xfrm>
          <a:prstGeom prst="rect">
            <a:avLst/>
          </a:prstGeom>
        </p:spPr>
      </p:pic>
      <p:sp>
        <p:nvSpPr>
          <p:cNvPr id="21" name="Text 14"/>
          <p:cNvSpPr/>
          <p:nvPr/>
        </p:nvSpPr>
        <p:spPr>
          <a:xfrm>
            <a:off x="5404604" y="5677972"/>
            <a:ext cx="126802" cy="310991"/>
          </a:xfrm>
          <a:prstGeom prst="rect">
            <a:avLst/>
          </a:prstGeom>
          <a:noFill/>
          <a:ln/>
        </p:spPr>
        <p:txBody>
          <a:bodyPr wrap="none" rtlCol="0" anchor="t"/>
          <a:lstStyle/>
          <a:p>
            <a:pPr marL="0" indent="0" algn="ctr">
              <a:lnSpc>
                <a:spcPts val="2449"/>
              </a:lnSpc>
              <a:buNone/>
            </a:pPr>
            <a:r>
              <a:rPr lang="en-US" sz="1531" dirty="0">
                <a:solidFill>
                  <a:srgbClr val="B380FF"/>
                </a:solidFill>
                <a:latin typeface="Sora" pitchFamily="34" charset="0"/>
                <a:ea typeface="Sora" pitchFamily="34" charset="-122"/>
                <a:cs typeface="Sora" pitchFamily="34" charset="-120"/>
              </a:rPr>
              <a:t>4</a:t>
            </a:r>
            <a:endParaRPr lang="en-US" sz="1531" dirty="0"/>
          </a:p>
        </p:txBody>
      </p:sp>
      <p:sp>
        <p:nvSpPr>
          <p:cNvPr id="22" name="Text 15"/>
          <p:cNvSpPr/>
          <p:nvPr/>
        </p:nvSpPr>
        <p:spPr>
          <a:xfrm>
            <a:off x="7086362" y="5416629"/>
            <a:ext cx="1944172" cy="243007"/>
          </a:xfrm>
          <a:prstGeom prst="rect">
            <a:avLst/>
          </a:prstGeom>
          <a:noFill/>
          <a:ln/>
        </p:spPr>
        <p:txBody>
          <a:bodyPr wrap="none" rtlCol="0" anchor="t"/>
          <a:lstStyle/>
          <a:p>
            <a:pPr marL="0" indent="0" algn="l">
              <a:lnSpc>
                <a:spcPts val="1914"/>
              </a:lnSpc>
              <a:buNone/>
            </a:pPr>
            <a:r>
              <a:rPr lang="en-US" sz="1531" dirty="0">
                <a:solidFill>
                  <a:srgbClr val="B380FF"/>
                </a:solidFill>
                <a:latin typeface="Sora" pitchFamily="34" charset="0"/>
                <a:ea typeface="Sora" pitchFamily="34" charset="-122"/>
                <a:cs typeface="Sora" pitchFamily="34" charset="-120"/>
              </a:rPr>
              <a:t>Forensics</a:t>
            </a:r>
            <a:endParaRPr lang="en-US" sz="1531" dirty="0"/>
          </a:p>
        </p:txBody>
      </p:sp>
      <p:sp>
        <p:nvSpPr>
          <p:cNvPr id="23" name="Text 16"/>
          <p:cNvSpPr/>
          <p:nvPr/>
        </p:nvSpPr>
        <p:spPr>
          <a:xfrm>
            <a:off x="7086362" y="5752862"/>
            <a:ext cx="3767376" cy="497443"/>
          </a:xfrm>
          <a:prstGeom prst="rect">
            <a:avLst/>
          </a:prstGeom>
          <a:noFill/>
          <a:ln/>
        </p:spPr>
        <p:txBody>
          <a:bodyPr wrap="square" rtlCol="0" anchor="t"/>
          <a:lstStyle/>
          <a:p>
            <a:pPr marL="0" indent="0" algn="l">
              <a:lnSpc>
                <a:spcPts val="1960"/>
              </a:lnSpc>
              <a:buNone/>
            </a:pPr>
            <a:r>
              <a:rPr lang="en-US" sz="1225" dirty="0">
                <a:solidFill>
                  <a:srgbClr val="E0D6DE"/>
                </a:solidFill>
                <a:latin typeface="Noto Sans TC" pitchFamily="34" charset="0"/>
                <a:ea typeface="Noto Sans TC" pitchFamily="34" charset="-122"/>
                <a:cs typeface="Noto Sans TC" pitchFamily="34" charset="-120"/>
              </a:rPr>
              <a:t>DNA profiling, pathogen identification, wildlife forensics</a:t>
            </a:r>
            <a:endParaRPr lang="en-US" sz="1225" dirty="0"/>
          </a:p>
        </p:txBody>
      </p:sp>
      <p:sp>
        <p:nvSpPr>
          <p:cNvPr id="24" name="Shape 17"/>
          <p:cNvSpPr/>
          <p:nvPr/>
        </p:nvSpPr>
        <p:spPr>
          <a:xfrm>
            <a:off x="6969681" y="6418272"/>
            <a:ext cx="4000738" cy="9704"/>
          </a:xfrm>
          <a:prstGeom prst="rect">
            <a:avLst/>
          </a:prstGeom>
          <a:solidFill>
            <a:srgbClr val="B380FF"/>
          </a:solidFill>
          <a:ln/>
        </p:spPr>
        <p:txBody>
          <a:bodyPr/>
          <a:lstStyle/>
          <a:p>
            <a:endParaRPr lang="en-US"/>
          </a:p>
        </p:txBody>
      </p:sp>
      <p:pic>
        <p:nvPicPr>
          <p:cNvPr id="25" name="Image 5" descr="preencoded.png"/>
          <p:cNvPicPr>
            <a:picLocks noChangeAspect="1"/>
          </p:cNvPicPr>
          <p:nvPr/>
        </p:nvPicPr>
        <p:blipFill>
          <a:blip r:embed="rId8"/>
          <a:stretch>
            <a:fillRect/>
          </a:stretch>
        </p:blipFill>
        <p:spPr>
          <a:xfrm>
            <a:off x="3639622" y="6444615"/>
            <a:ext cx="3657005" cy="1144667"/>
          </a:xfrm>
          <a:prstGeom prst="rect">
            <a:avLst/>
          </a:prstGeom>
        </p:spPr>
      </p:pic>
      <p:sp>
        <p:nvSpPr>
          <p:cNvPr id="26" name="Text 18"/>
          <p:cNvSpPr/>
          <p:nvPr/>
        </p:nvSpPr>
        <p:spPr>
          <a:xfrm>
            <a:off x="5406866" y="6861453"/>
            <a:ext cx="122515" cy="310991"/>
          </a:xfrm>
          <a:prstGeom prst="rect">
            <a:avLst/>
          </a:prstGeom>
          <a:noFill/>
          <a:ln/>
        </p:spPr>
        <p:txBody>
          <a:bodyPr wrap="none" rtlCol="0" anchor="t"/>
          <a:lstStyle/>
          <a:p>
            <a:pPr marL="0" indent="0" algn="ctr">
              <a:lnSpc>
                <a:spcPts val="2449"/>
              </a:lnSpc>
              <a:buNone/>
            </a:pPr>
            <a:r>
              <a:rPr lang="en-US" sz="1531" dirty="0">
                <a:solidFill>
                  <a:srgbClr val="B380FF"/>
                </a:solidFill>
                <a:latin typeface="Sora" pitchFamily="34" charset="0"/>
                <a:ea typeface="Sora" pitchFamily="34" charset="-122"/>
                <a:cs typeface="Sora" pitchFamily="34" charset="-120"/>
              </a:rPr>
              <a:t>5</a:t>
            </a:r>
            <a:endParaRPr lang="en-US" sz="1531" dirty="0"/>
          </a:p>
        </p:txBody>
      </p:sp>
      <p:sp>
        <p:nvSpPr>
          <p:cNvPr id="27" name="Text 19"/>
          <p:cNvSpPr/>
          <p:nvPr/>
        </p:nvSpPr>
        <p:spPr>
          <a:xfrm>
            <a:off x="7452122" y="6600111"/>
            <a:ext cx="1944172" cy="243007"/>
          </a:xfrm>
          <a:prstGeom prst="rect">
            <a:avLst/>
          </a:prstGeom>
          <a:noFill/>
          <a:ln/>
        </p:spPr>
        <p:txBody>
          <a:bodyPr wrap="none" rtlCol="0" anchor="t"/>
          <a:lstStyle/>
          <a:p>
            <a:pPr marL="0" indent="0" algn="l">
              <a:lnSpc>
                <a:spcPts val="1914"/>
              </a:lnSpc>
              <a:buNone/>
            </a:pPr>
            <a:r>
              <a:rPr lang="en-US" sz="1531" dirty="0">
                <a:solidFill>
                  <a:srgbClr val="B380FF"/>
                </a:solidFill>
                <a:latin typeface="Sora" pitchFamily="34" charset="0"/>
                <a:ea typeface="Sora" pitchFamily="34" charset="-122"/>
                <a:cs typeface="Sora" pitchFamily="34" charset="-120"/>
              </a:rPr>
              <a:t>Research</a:t>
            </a:r>
            <a:endParaRPr lang="en-US" sz="1531" dirty="0"/>
          </a:p>
        </p:txBody>
      </p:sp>
      <p:sp>
        <p:nvSpPr>
          <p:cNvPr id="28" name="Text 20"/>
          <p:cNvSpPr/>
          <p:nvPr/>
        </p:nvSpPr>
        <p:spPr>
          <a:xfrm>
            <a:off x="7452122" y="6936343"/>
            <a:ext cx="3401616" cy="497443"/>
          </a:xfrm>
          <a:prstGeom prst="rect">
            <a:avLst/>
          </a:prstGeom>
          <a:noFill/>
          <a:ln/>
        </p:spPr>
        <p:txBody>
          <a:bodyPr wrap="square" rtlCol="0" anchor="t"/>
          <a:lstStyle/>
          <a:p>
            <a:pPr marL="0" indent="0" algn="l">
              <a:lnSpc>
                <a:spcPts val="1960"/>
              </a:lnSpc>
              <a:buNone/>
            </a:pPr>
            <a:r>
              <a:rPr lang="en-US" sz="1225" dirty="0">
                <a:solidFill>
                  <a:srgbClr val="E0D6DE"/>
                </a:solidFill>
                <a:latin typeface="Noto Sans TC" pitchFamily="34" charset="0"/>
                <a:ea typeface="Noto Sans TC" pitchFamily="34" charset="-122"/>
                <a:cs typeface="Noto Sans TC" pitchFamily="34" charset="-120"/>
              </a:rPr>
              <a:t>Genomics, proteomics, systems biology, evolutionary studies</a:t>
            </a:r>
            <a:endParaRPr lang="en-US" sz="1225" dirty="0"/>
          </a:p>
        </p:txBody>
      </p:sp>
      <p:sp>
        <p:nvSpPr>
          <p:cNvPr id="29" name="Text 21"/>
          <p:cNvSpPr/>
          <p:nvPr/>
        </p:nvSpPr>
        <p:spPr>
          <a:xfrm>
            <a:off x="3621167" y="7764185"/>
            <a:ext cx="7388066" cy="994886"/>
          </a:xfrm>
          <a:prstGeom prst="rect">
            <a:avLst/>
          </a:prstGeom>
          <a:noFill/>
          <a:ln/>
        </p:spPr>
        <p:txBody>
          <a:bodyPr wrap="square" rtlCol="0" anchor="t"/>
          <a:lstStyle/>
          <a:p>
            <a:pPr marL="0" indent="0">
              <a:lnSpc>
                <a:spcPts val="1960"/>
              </a:lnSpc>
              <a:buNone/>
            </a:pPr>
            <a:endParaRPr lang="en-US" sz="122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A8E06F-01F6-EFFC-6006-8D9EC65C979A}"/>
              </a:ext>
            </a:extLst>
          </p:cNvPr>
          <p:cNvSpPr>
            <a:spLocks noGrp="1"/>
          </p:cNvSpPr>
          <p:nvPr>
            <p:ph type="title"/>
          </p:nvPr>
        </p:nvSpPr>
        <p:spPr>
          <a:xfrm>
            <a:off x="1005840" y="929217"/>
            <a:ext cx="12618720" cy="1590676"/>
          </a:xfrm>
        </p:spPr>
        <p:txBody>
          <a:bodyPr/>
          <a:lstStyle/>
          <a:p>
            <a:r>
              <a:rPr lang="en-US" b="1" u="sng" dirty="0">
                <a:latin typeface="Amasis MT Pro Black" panose="02040A04050005020304" pitchFamily="18" charset="0"/>
              </a:rPr>
              <a:t>Key Components of Bioinformatics</a:t>
            </a:r>
            <a:br>
              <a:rPr lang="en-US" b="1" u="sng" dirty="0">
                <a:latin typeface="Amasis MT Pro Black" panose="02040A04050005020304" pitchFamily="18" charset="0"/>
              </a:rPr>
            </a:br>
            <a:endParaRPr lang="en-US" b="1" u="sng" dirty="0">
              <a:latin typeface="Amasis MT Pro Black" panose="02040A04050005020304" pitchFamily="18" charset="0"/>
            </a:endParaRPr>
          </a:p>
        </p:txBody>
      </p:sp>
      <p:sp>
        <p:nvSpPr>
          <p:cNvPr id="4" name="TextBox 3">
            <a:extLst>
              <a:ext uri="{FF2B5EF4-FFF2-40B4-BE49-F238E27FC236}">
                <a16:creationId xmlns:a16="http://schemas.microsoft.com/office/drawing/2014/main" id="{A6704492-8BAA-7393-C054-26EC6A9CB99F}"/>
              </a:ext>
            </a:extLst>
          </p:cNvPr>
          <p:cNvSpPr txBox="1"/>
          <p:nvPr/>
        </p:nvSpPr>
        <p:spPr>
          <a:xfrm>
            <a:off x="1005840" y="1991142"/>
            <a:ext cx="7315200" cy="3785652"/>
          </a:xfrm>
          <a:prstGeom prst="rect">
            <a:avLst/>
          </a:prstGeom>
          <a:noFill/>
        </p:spPr>
        <p:txBody>
          <a:bodyPr wrap="square">
            <a:spAutoFit/>
          </a:bodyPr>
          <a:lstStyle/>
          <a:p>
            <a:pPr>
              <a:buFont typeface="Arial" panose="020B0604020202020204" pitchFamily="34" charset="0"/>
              <a:buChar char="•"/>
            </a:pPr>
            <a:r>
              <a:rPr lang="en-US" sz="4800" dirty="0"/>
              <a:t>Sequence Analysis</a:t>
            </a:r>
          </a:p>
          <a:p>
            <a:pPr>
              <a:buFont typeface="Arial" panose="020B0604020202020204" pitchFamily="34" charset="0"/>
              <a:buChar char="•"/>
            </a:pPr>
            <a:r>
              <a:rPr lang="en-US" sz="4800" dirty="0"/>
              <a:t>Structural Bioinformatics</a:t>
            </a:r>
          </a:p>
          <a:p>
            <a:pPr>
              <a:buFont typeface="Arial" panose="020B0604020202020204" pitchFamily="34" charset="0"/>
              <a:buChar char="•"/>
            </a:pPr>
            <a:r>
              <a:rPr lang="en-US" sz="4800" dirty="0"/>
              <a:t>Genomic Analysis</a:t>
            </a:r>
          </a:p>
          <a:p>
            <a:pPr>
              <a:buFont typeface="Arial" panose="020B0604020202020204" pitchFamily="34" charset="0"/>
              <a:buChar char="•"/>
            </a:pPr>
            <a:r>
              <a:rPr lang="en-US" sz="4800" dirty="0"/>
              <a:t>Phylogenetics</a:t>
            </a:r>
          </a:p>
          <a:p>
            <a:pPr>
              <a:buFont typeface="Arial" panose="020B0604020202020204" pitchFamily="34" charset="0"/>
              <a:buChar char="•"/>
            </a:pPr>
            <a:r>
              <a:rPr lang="en-US" sz="4800" dirty="0"/>
              <a:t>metagenomics</a:t>
            </a:r>
          </a:p>
        </p:txBody>
      </p:sp>
    </p:spTree>
    <p:extLst>
      <p:ext uri="{BB962C8B-B14F-4D97-AF65-F5344CB8AC3E}">
        <p14:creationId xmlns:p14="http://schemas.microsoft.com/office/powerpoint/2010/main" val="2831326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C923930-45C5-F1F7-E713-B6415E9D3B93}"/>
              </a:ext>
            </a:extLst>
          </p:cNvPr>
          <p:cNvSpPr txBox="1"/>
          <p:nvPr/>
        </p:nvSpPr>
        <p:spPr>
          <a:xfrm>
            <a:off x="6486745" y="-162445"/>
            <a:ext cx="7855618" cy="2168766"/>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6000" b="1" dirty="0">
                <a:latin typeface="Amasis MT Pro Black" panose="02040A04050005020304" pitchFamily="18" charset="0"/>
                <a:ea typeface="+mj-ea"/>
                <a:cs typeface="+mj-cs"/>
              </a:rPr>
              <a:t>Sequence Analysis</a:t>
            </a:r>
          </a:p>
        </p:txBody>
      </p:sp>
      <p:pic>
        <p:nvPicPr>
          <p:cNvPr id="6" name="Picture 5">
            <a:extLst>
              <a:ext uri="{FF2B5EF4-FFF2-40B4-BE49-F238E27FC236}">
                <a16:creationId xmlns:a16="http://schemas.microsoft.com/office/drawing/2014/main" id="{50567174-8851-AC56-810F-2D6643816EC0}"/>
              </a:ext>
            </a:extLst>
          </p:cNvPr>
          <p:cNvPicPr>
            <a:picLocks noChangeAspect="1"/>
          </p:cNvPicPr>
          <p:nvPr/>
        </p:nvPicPr>
        <p:blipFill rotWithShape="1">
          <a:blip r:embed="rId2"/>
          <a:srcRect l="18303" r="22162" b="-1"/>
          <a:stretch/>
        </p:blipFill>
        <p:spPr>
          <a:xfrm>
            <a:off x="20" y="10"/>
            <a:ext cx="7339862" cy="82295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5" name="TextBox 4">
            <a:extLst>
              <a:ext uri="{FF2B5EF4-FFF2-40B4-BE49-F238E27FC236}">
                <a16:creationId xmlns:a16="http://schemas.microsoft.com/office/drawing/2014/main" id="{5D97569C-7783-2310-26B8-807F430F8829}"/>
              </a:ext>
            </a:extLst>
          </p:cNvPr>
          <p:cNvSpPr txBox="1"/>
          <p:nvPr/>
        </p:nvSpPr>
        <p:spPr>
          <a:xfrm>
            <a:off x="7313371" y="2006326"/>
            <a:ext cx="6971972" cy="4612399"/>
          </a:xfrm>
          <a:prstGeom prst="rect">
            <a:avLst/>
          </a:prstGeom>
        </p:spPr>
        <p:txBody>
          <a:bodyPr vert="horz" lIns="91440" tIns="45720" rIns="91440" bIns="45720" rtlCol="0">
            <a:noAutofit/>
          </a:bodyPr>
          <a:lstStyle/>
          <a:p>
            <a:pPr indent="-228600" defTabSz="914400">
              <a:lnSpc>
                <a:spcPct val="90000"/>
              </a:lnSpc>
              <a:spcAft>
                <a:spcPts val="600"/>
              </a:spcAft>
              <a:buFont typeface="Arial" panose="020B0604020202020204" pitchFamily="34" charset="0"/>
              <a:buChar char="•"/>
            </a:pPr>
            <a:r>
              <a:rPr lang="en-US" sz="2000" b="1" i="1" dirty="0"/>
              <a:t>Definition: </a:t>
            </a:r>
            <a:r>
              <a:rPr lang="en-US" sz="2000" dirty="0"/>
              <a:t>Sequence analysis involves comparing DNA, RNA, or protein sequences to understand genetic variation, gene function, and evolutionary relationships.</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b="1" i="1" dirty="0"/>
              <a:t>Importance: </a:t>
            </a:r>
            <a:r>
              <a:rPr lang="en-US" sz="2000" dirty="0"/>
              <a:t>It helps identify genes, regulatory elements, and genetic variations crucial for understanding traits, diseases, and evolutionary relationships.</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b="1" i="1" dirty="0"/>
              <a:t>Tools and Techniques: </a:t>
            </a:r>
            <a:r>
              <a:rPr lang="en-US" sz="2000" dirty="0"/>
              <a:t>Bioinformatics tools like BLAST (Basic Local Alignment Search Tool) and </a:t>
            </a:r>
            <a:r>
              <a:rPr lang="en-US" sz="2000" dirty="0" err="1"/>
              <a:t>ClustalW</a:t>
            </a:r>
            <a:r>
              <a:rPr lang="en-US" sz="2000" dirty="0"/>
              <a:t> are used for sequence alignment and comparison.</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b="1" i="1" dirty="0"/>
              <a:t>Applications: </a:t>
            </a:r>
            <a:r>
              <a:rPr lang="en-US" sz="2000" dirty="0"/>
              <a:t>Sequence analysis is used in genetics, evolutionary biology, biotechnology, and personalized medicine for tasks such as gene discovery, disease diagnosis, and drug design.</a:t>
            </a:r>
          </a:p>
        </p:txBody>
      </p:sp>
    </p:spTree>
    <p:extLst>
      <p:ext uri="{BB962C8B-B14F-4D97-AF65-F5344CB8AC3E}">
        <p14:creationId xmlns:p14="http://schemas.microsoft.com/office/powerpoint/2010/main" val="1803230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30400" cy="82295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ACCFB15-057F-580D-81D0-379479EC080A}"/>
              </a:ext>
            </a:extLst>
          </p:cNvPr>
          <p:cNvPicPr>
            <a:picLocks noChangeAspect="1"/>
          </p:cNvPicPr>
          <p:nvPr/>
        </p:nvPicPr>
        <p:blipFill rotWithShape="1">
          <a:blip r:embed="rId2">
            <a:alphaModFix amt="50000"/>
          </a:blip>
          <a:srcRect l="9518" r="16260"/>
          <a:stretch/>
        </p:blipFill>
        <p:spPr>
          <a:xfrm>
            <a:off x="8675525" y="0"/>
            <a:ext cx="9612475" cy="8365067"/>
          </a:xfrm>
          <a:prstGeom prst="rect">
            <a:avLst/>
          </a:prstGeom>
        </p:spPr>
      </p:pic>
      <p:sp>
        <p:nvSpPr>
          <p:cNvPr id="3" name="TextBox 2">
            <a:extLst>
              <a:ext uri="{FF2B5EF4-FFF2-40B4-BE49-F238E27FC236}">
                <a16:creationId xmlns:a16="http://schemas.microsoft.com/office/drawing/2014/main" id="{15B1D441-56A8-BE9B-3E5A-EC62B0D352BA}"/>
              </a:ext>
            </a:extLst>
          </p:cNvPr>
          <p:cNvSpPr txBox="1"/>
          <p:nvPr/>
        </p:nvSpPr>
        <p:spPr>
          <a:xfrm>
            <a:off x="-263770" y="-2089133"/>
            <a:ext cx="10972800" cy="3480622"/>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b="1" dirty="0">
                <a:latin typeface="Amasis MT Pro Black" panose="02040A04050005020304" pitchFamily="18" charset="0"/>
                <a:ea typeface="+mj-ea"/>
                <a:cs typeface="+mj-cs"/>
              </a:rPr>
              <a:t>Structural Bioinformatics</a:t>
            </a:r>
          </a:p>
        </p:txBody>
      </p:sp>
      <p:sp>
        <p:nvSpPr>
          <p:cNvPr id="8" name="TextBox 7">
            <a:extLst>
              <a:ext uri="{FF2B5EF4-FFF2-40B4-BE49-F238E27FC236}">
                <a16:creationId xmlns:a16="http://schemas.microsoft.com/office/drawing/2014/main" id="{9B2F2B79-C6C1-A1A6-321A-1AE00FB1F234}"/>
              </a:ext>
            </a:extLst>
          </p:cNvPr>
          <p:cNvSpPr txBox="1"/>
          <p:nvPr/>
        </p:nvSpPr>
        <p:spPr>
          <a:xfrm>
            <a:off x="401515" y="1551043"/>
            <a:ext cx="6913685" cy="6370975"/>
          </a:xfrm>
          <a:prstGeom prst="rect">
            <a:avLst/>
          </a:prstGeom>
          <a:noFill/>
        </p:spPr>
        <p:txBody>
          <a:bodyPr wrap="square">
            <a:spAutoFit/>
          </a:bodyPr>
          <a:lstStyle/>
          <a:p>
            <a:r>
              <a:rPr lang="en-US" sz="2400" b="1" i="1" dirty="0"/>
              <a:t>Definition: </a:t>
            </a:r>
            <a:r>
              <a:rPr lang="en-US" sz="2400" dirty="0"/>
              <a:t>Structural bioinformatics focuses on predicting and analyzing the three-dimensional structures of biological molecules, such as proteins and nucleic acids.</a:t>
            </a:r>
          </a:p>
          <a:p>
            <a:endParaRPr lang="en-US" sz="2400" dirty="0"/>
          </a:p>
          <a:p>
            <a:r>
              <a:rPr lang="en-US" sz="2400" b="1" i="1" dirty="0"/>
              <a:t>Importance: </a:t>
            </a:r>
            <a:r>
              <a:rPr lang="en-US" sz="2400" dirty="0"/>
              <a:t>It helps understand protein function, predict ligand binding sites, and design novel drugs.</a:t>
            </a:r>
          </a:p>
          <a:p>
            <a:endParaRPr lang="en-US" sz="2400" dirty="0"/>
          </a:p>
          <a:p>
            <a:r>
              <a:rPr lang="en-US" sz="2400" b="1" i="1" dirty="0"/>
              <a:t>Methods: </a:t>
            </a:r>
            <a:r>
              <a:rPr lang="en-US" sz="2400" dirty="0"/>
              <a:t>Techniques like homology modeling, molecular docking, and molecular dynamics simulations are used for protein structure prediction and analysis.</a:t>
            </a:r>
          </a:p>
          <a:p>
            <a:endParaRPr lang="en-US" sz="2400" dirty="0"/>
          </a:p>
          <a:p>
            <a:r>
              <a:rPr lang="en-US" sz="2400" b="1" i="1" dirty="0"/>
              <a:t>Applications: </a:t>
            </a:r>
            <a:r>
              <a:rPr lang="en-US" sz="2400" dirty="0"/>
              <a:t>Structural bioinformatics is applied in drug discovery, protein engineering, and understanding the molecular basis of diseases.</a:t>
            </a:r>
          </a:p>
          <a:p>
            <a:endParaRPr lang="en-US" sz="2400" dirty="0"/>
          </a:p>
        </p:txBody>
      </p:sp>
    </p:spTree>
    <p:extLst>
      <p:ext uri="{BB962C8B-B14F-4D97-AF65-F5344CB8AC3E}">
        <p14:creationId xmlns:p14="http://schemas.microsoft.com/office/powerpoint/2010/main" val="787264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87AFE0E-B37D-4531-AFE8-231C8348EA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588DEA6-FC87-5C34-EF3D-8B8114C6B08A}"/>
              </a:ext>
            </a:extLst>
          </p:cNvPr>
          <p:cNvSpPr txBox="1"/>
          <p:nvPr/>
        </p:nvSpPr>
        <p:spPr>
          <a:xfrm>
            <a:off x="560724" y="409433"/>
            <a:ext cx="12618720" cy="1590675"/>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6000" b="1" dirty="0">
                <a:latin typeface="Amasis MT Pro Black" panose="02040A04050005020304" pitchFamily="18" charset="0"/>
                <a:ea typeface="+mj-ea"/>
                <a:cs typeface="+mj-cs"/>
              </a:rPr>
              <a:t>Genomic Analysis</a:t>
            </a:r>
          </a:p>
        </p:txBody>
      </p:sp>
      <p:sp>
        <p:nvSpPr>
          <p:cNvPr id="5" name="TextBox 4">
            <a:extLst>
              <a:ext uri="{FF2B5EF4-FFF2-40B4-BE49-F238E27FC236}">
                <a16:creationId xmlns:a16="http://schemas.microsoft.com/office/drawing/2014/main" id="{6EE54159-213C-7E05-5465-CAC0BE8A6F7B}"/>
              </a:ext>
            </a:extLst>
          </p:cNvPr>
          <p:cNvSpPr txBox="1"/>
          <p:nvPr/>
        </p:nvSpPr>
        <p:spPr>
          <a:xfrm>
            <a:off x="1002182" y="2028825"/>
            <a:ext cx="5537711" cy="4996004"/>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000" b="1" i="1" dirty="0"/>
              <a:t>Definition: </a:t>
            </a:r>
            <a:r>
              <a:rPr lang="en-US" sz="2000" dirty="0"/>
              <a:t>Genomic analysis involves the study of entire genomes to identify genes, regulatory elements, and genetic variations.</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b="1" i="1" dirty="0"/>
              <a:t>Importance: </a:t>
            </a:r>
            <a:r>
              <a:rPr lang="en-US" sz="2000" dirty="0"/>
              <a:t>It provides insights into the genetic basis of traits, diseases, and evolutionary relationships.</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b="1" i="1" dirty="0"/>
              <a:t>Techniques: </a:t>
            </a:r>
            <a:r>
              <a:rPr lang="en-US" sz="2000" dirty="0"/>
              <a:t>Genome sequencing techniques, such as Sanger sequencing and next-generation sequencing (NGS), are used to sequence and analyze DNA.</a:t>
            </a:r>
          </a:p>
          <a:p>
            <a:pPr indent="-228600" defTabSz="914400">
              <a:lnSpc>
                <a:spcPct val="90000"/>
              </a:lnSpc>
              <a:spcAft>
                <a:spcPts val="600"/>
              </a:spcAft>
              <a:buFont typeface="Arial" panose="020B0604020202020204" pitchFamily="34" charset="0"/>
              <a:buChar char="•"/>
            </a:pPr>
            <a:endParaRPr lang="en-US" sz="2000" dirty="0"/>
          </a:p>
          <a:p>
            <a:pPr indent="-228600" defTabSz="914400">
              <a:lnSpc>
                <a:spcPct val="90000"/>
              </a:lnSpc>
              <a:spcAft>
                <a:spcPts val="600"/>
              </a:spcAft>
              <a:buFont typeface="Arial" panose="020B0604020202020204" pitchFamily="34" charset="0"/>
              <a:buChar char="•"/>
            </a:pPr>
            <a:r>
              <a:rPr lang="en-US" sz="2000" b="1" i="1" dirty="0"/>
              <a:t>Applications: </a:t>
            </a:r>
            <a:r>
              <a:rPr lang="en-US" sz="2000" dirty="0"/>
              <a:t>Genomic analysis is used in personalized medicine, agriculture, evolutionary biology, and conservation genetics</a:t>
            </a:r>
          </a:p>
        </p:txBody>
      </p:sp>
      <p:pic>
        <p:nvPicPr>
          <p:cNvPr id="6" name="Picture 5">
            <a:extLst>
              <a:ext uri="{FF2B5EF4-FFF2-40B4-BE49-F238E27FC236}">
                <a16:creationId xmlns:a16="http://schemas.microsoft.com/office/drawing/2014/main" id="{CE8BE203-6C80-0109-06F1-FAC13E29BD84}"/>
              </a:ext>
            </a:extLst>
          </p:cNvPr>
          <p:cNvPicPr>
            <a:picLocks noChangeAspect="1"/>
          </p:cNvPicPr>
          <p:nvPr/>
        </p:nvPicPr>
        <p:blipFill rotWithShape="1">
          <a:blip r:embed="rId2"/>
          <a:srcRect l="3955" r="12533" b="-2"/>
          <a:stretch/>
        </p:blipFill>
        <p:spPr>
          <a:xfrm>
            <a:off x="6870084" y="1286933"/>
            <a:ext cx="7760316" cy="6183799"/>
          </a:xfrm>
          <a:custGeom>
            <a:avLst/>
            <a:gdLst/>
            <a:ahLst/>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p:spPr>
      </p:pic>
    </p:spTree>
    <p:extLst>
      <p:ext uri="{BB962C8B-B14F-4D97-AF65-F5344CB8AC3E}">
        <p14:creationId xmlns:p14="http://schemas.microsoft.com/office/powerpoint/2010/main" val="2791355950"/>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73</TotalTime>
  <Words>845</Words>
  <Application>Microsoft Office PowerPoint</Application>
  <PresentationFormat>Custom</PresentationFormat>
  <Paragraphs>93</Paragraphs>
  <Slides>13</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Amasis MT Pro Black</vt:lpstr>
      <vt:lpstr>Arial</vt:lpstr>
      <vt:lpstr>Calibri</vt:lpstr>
      <vt:lpstr>Calibri Light</vt:lpstr>
      <vt:lpstr>Noto Sans TC</vt:lpstr>
      <vt:lpstr>Segoe UI Black</vt:lpstr>
      <vt:lpstr>Sora</vt:lpstr>
      <vt:lpstr>Office 2013 - 2022 Theme</vt:lpstr>
      <vt:lpstr>PowerPoint Presentation</vt:lpstr>
      <vt:lpstr>PowerPoint Presentation</vt:lpstr>
      <vt:lpstr>PowerPoint Presentation</vt:lpstr>
      <vt:lpstr>PowerPoint Presentation</vt:lpstr>
      <vt:lpstr>PowerPoint Presentation</vt:lpstr>
      <vt:lpstr>Key Components of Bioinformatics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Meghanath Reddy</cp:lastModifiedBy>
  <cp:revision>4</cp:revision>
  <cp:lastPrinted>2024-04-23T17:45:21Z</cp:lastPrinted>
  <dcterms:created xsi:type="dcterms:W3CDTF">2024-04-23T16:42:19Z</dcterms:created>
  <dcterms:modified xsi:type="dcterms:W3CDTF">2024-04-23T17:56:55Z</dcterms:modified>
</cp:coreProperties>
</file>